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20" r:id="rId1"/>
  </p:sldMasterIdLst>
  <p:notesMasterIdLst>
    <p:notesMasterId r:id="rId19"/>
  </p:notesMasterIdLst>
  <p:handoutMasterIdLst>
    <p:handoutMasterId r:id="rId20"/>
  </p:handoutMasterIdLst>
  <p:sldIdLst>
    <p:sldId id="256" r:id="rId2"/>
    <p:sldId id="257" r:id="rId3"/>
    <p:sldId id="335" r:id="rId4"/>
    <p:sldId id="351" r:id="rId5"/>
    <p:sldId id="350" r:id="rId6"/>
    <p:sldId id="336" r:id="rId7"/>
    <p:sldId id="337" r:id="rId8"/>
    <p:sldId id="354" r:id="rId9"/>
    <p:sldId id="345" r:id="rId10"/>
    <p:sldId id="340" r:id="rId11"/>
    <p:sldId id="343" r:id="rId12"/>
    <p:sldId id="341" r:id="rId13"/>
    <p:sldId id="352" r:id="rId14"/>
    <p:sldId id="356" r:id="rId15"/>
    <p:sldId id="355" r:id="rId16"/>
    <p:sldId id="353" r:id="rId17"/>
    <p:sldId id="347"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03" autoAdjust="0"/>
    <p:restoredTop sz="94742"/>
  </p:normalViewPr>
  <p:slideViewPr>
    <p:cSldViewPr>
      <p:cViewPr varScale="1">
        <p:scale>
          <a:sx n="79" d="100"/>
          <a:sy n="79" d="100"/>
        </p:scale>
        <p:origin x="13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49560-6147-4917-9813-C628CD92BAFA}"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5C3DCBBB-AC82-4CF5-BC27-14828FEC2A08}">
      <dgm:prSet/>
      <dgm:spPr>
        <a:solidFill>
          <a:schemeClr val="accent3"/>
        </a:solidFill>
      </dgm:spPr>
      <dgm:t>
        <a:bodyPr/>
        <a:lstStyle/>
        <a:p>
          <a:r>
            <a:rPr lang="fr-BE" dirty="0"/>
            <a:t>De la qualité du travail au travail soutenable</a:t>
          </a:r>
          <a:endParaRPr lang="en-US" dirty="0"/>
        </a:p>
      </dgm:t>
    </dgm:pt>
    <dgm:pt modelId="{87421590-8708-43FA-B86C-EC7843A1B6E9}" type="parTrans" cxnId="{C78620C8-FADF-4EB7-8187-B8FF51261B31}">
      <dgm:prSet/>
      <dgm:spPr/>
      <dgm:t>
        <a:bodyPr/>
        <a:lstStyle/>
        <a:p>
          <a:endParaRPr lang="en-US"/>
        </a:p>
      </dgm:t>
    </dgm:pt>
    <dgm:pt modelId="{B9EF1B56-E9B9-4FEE-B109-438CC609597B}" type="sibTrans" cxnId="{C78620C8-FADF-4EB7-8187-B8FF51261B31}">
      <dgm:prSet/>
      <dgm:spPr/>
      <dgm:t>
        <a:bodyPr/>
        <a:lstStyle/>
        <a:p>
          <a:endParaRPr lang="en-US"/>
        </a:p>
      </dgm:t>
    </dgm:pt>
    <dgm:pt modelId="{7A720B22-F009-41B3-8EEB-3C6894486B57}">
      <dgm:prSet/>
      <dgm:spPr>
        <a:solidFill>
          <a:schemeClr val="accent3"/>
        </a:solidFill>
      </dgm:spPr>
      <dgm:t>
        <a:bodyPr/>
        <a:lstStyle/>
        <a:p>
          <a:r>
            <a:rPr lang="fr-BE" dirty="0"/>
            <a:t>Le concept de travail soutenable</a:t>
          </a:r>
          <a:endParaRPr lang="en-US" dirty="0"/>
        </a:p>
      </dgm:t>
    </dgm:pt>
    <dgm:pt modelId="{EF13B984-BC74-4ED3-9558-3C9DF14B68DB}" type="parTrans" cxnId="{9F3381B0-B945-43D3-B187-E1AA3172A0E4}">
      <dgm:prSet/>
      <dgm:spPr/>
      <dgm:t>
        <a:bodyPr/>
        <a:lstStyle/>
        <a:p>
          <a:endParaRPr lang="en-US"/>
        </a:p>
      </dgm:t>
    </dgm:pt>
    <dgm:pt modelId="{66EB77A8-6B9D-45B6-A0E0-0C22F3194781}" type="sibTrans" cxnId="{9F3381B0-B945-43D3-B187-E1AA3172A0E4}">
      <dgm:prSet/>
      <dgm:spPr/>
      <dgm:t>
        <a:bodyPr/>
        <a:lstStyle/>
        <a:p>
          <a:endParaRPr lang="en-US"/>
        </a:p>
      </dgm:t>
    </dgm:pt>
    <dgm:pt modelId="{B637BA86-EBFA-4B30-B363-BF9AB92BCE65}">
      <dgm:prSet/>
      <dgm:spPr>
        <a:solidFill>
          <a:schemeClr val="accent3"/>
        </a:solidFill>
      </dgm:spPr>
      <dgm:t>
        <a:bodyPr/>
        <a:lstStyle/>
        <a:p>
          <a:r>
            <a:rPr lang="fr-BE"/>
            <a:t>Focus sur la formation</a:t>
          </a:r>
          <a:endParaRPr lang="en-US"/>
        </a:p>
      </dgm:t>
    </dgm:pt>
    <dgm:pt modelId="{03707D82-2828-41C8-956E-144FC2EC92C9}" type="parTrans" cxnId="{6CA15325-FB16-4380-8591-BEB1E73FA650}">
      <dgm:prSet/>
      <dgm:spPr/>
      <dgm:t>
        <a:bodyPr/>
        <a:lstStyle/>
        <a:p>
          <a:endParaRPr lang="en-US"/>
        </a:p>
      </dgm:t>
    </dgm:pt>
    <dgm:pt modelId="{DF7912B8-ADC1-48EB-93C7-571A890951A9}" type="sibTrans" cxnId="{6CA15325-FB16-4380-8591-BEB1E73FA650}">
      <dgm:prSet/>
      <dgm:spPr/>
      <dgm:t>
        <a:bodyPr/>
        <a:lstStyle/>
        <a:p>
          <a:endParaRPr lang="en-US"/>
        </a:p>
      </dgm:t>
    </dgm:pt>
    <dgm:pt modelId="{11D3BC06-E1C9-3D4B-8D71-2252A39CE200}" type="pres">
      <dgm:prSet presAssocID="{C8C49560-6147-4917-9813-C628CD92BAFA}" presName="linear" presStyleCnt="0">
        <dgm:presLayoutVars>
          <dgm:animLvl val="lvl"/>
          <dgm:resizeHandles val="exact"/>
        </dgm:presLayoutVars>
      </dgm:prSet>
      <dgm:spPr/>
    </dgm:pt>
    <dgm:pt modelId="{2D8C309B-AF96-EC43-8B8F-DE4DC2B19021}" type="pres">
      <dgm:prSet presAssocID="{5C3DCBBB-AC82-4CF5-BC27-14828FEC2A08}" presName="parentText" presStyleLbl="node1" presStyleIdx="0" presStyleCnt="3">
        <dgm:presLayoutVars>
          <dgm:chMax val="0"/>
          <dgm:bulletEnabled val="1"/>
        </dgm:presLayoutVars>
      </dgm:prSet>
      <dgm:spPr/>
    </dgm:pt>
    <dgm:pt modelId="{2E75FA18-EF95-3645-917E-97D2352B1FBF}" type="pres">
      <dgm:prSet presAssocID="{B9EF1B56-E9B9-4FEE-B109-438CC609597B}" presName="spacer" presStyleCnt="0"/>
      <dgm:spPr/>
    </dgm:pt>
    <dgm:pt modelId="{39DFE035-7BC0-B643-8E60-2376DA5FA147}" type="pres">
      <dgm:prSet presAssocID="{7A720B22-F009-41B3-8EEB-3C6894486B57}" presName="parentText" presStyleLbl="node1" presStyleIdx="1" presStyleCnt="3">
        <dgm:presLayoutVars>
          <dgm:chMax val="0"/>
          <dgm:bulletEnabled val="1"/>
        </dgm:presLayoutVars>
      </dgm:prSet>
      <dgm:spPr/>
    </dgm:pt>
    <dgm:pt modelId="{A6E2AFF5-B827-BD4F-9249-E48C18B56508}" type="pres">
      <dgm:prSet presAssocID="{66EB77A8-6B9D-45B6-A0E0-0C22F3194781}" presName="spacer" presStyleCnt="0"/>
      <dgm:spPr/>
    </dgm:pt>
    <dgm:pt modelId="{367C2880-056D-8C4C-91E4-305CF15B962F}" type="pres">
      <dgm:prSet presAssocID="{B637BA86-EBFA-4B30-B363-BF9AB92BCE65}" presName="parentText" presStyleLbl="node1" presStyleIdx="2" presStyleCnt="3">
        <dgm:presLayoutVars>
          <dgm:chMax val="0"/>
          <dgm:bulletEnabled val="1"/>
        </dgm:presLayoutVars>
      </dgm:prSet>
      <dgm:spPr/>
    </dgm:pt>
  </dgm:ptLst>
  <dgm:cxnLst>
    <dgm:cxn modelId="{838B131D-E8DD-4C43-BCF0-B9059E916491}" type="presOf" srcId="{7A720B22-F009-41B3-8EEB-3C6894486B57}" destId="{39DFE035-7BC0-B643-8E60-2376DA5FA147}" srcOrd="0" destOrd="0" presId="urn:microsoft.com/office/officeart/2005/8/layout/vList2"/>
    <dgm:cxn modelId="{57592E23-45D9-1341-94A1-21D50E150FAA}" type="presOf" srcId="{B637BA86-EBFA-4B30-B363-BF9AB92BCE65}" destId="{367C2880-056D-8C4C-91E4-305CF15B962F}" srcOrd="0" destOrd="0" presId="urn:microsoft.com/office/officeart/2005/8/layout/vList2"/>
    <dgm:cxn modelId="{6CA15325-FB16-4380-8591-BEB1E73FA650}" srcId="{C8C49560-6147-4917-9813-C628CD92BAFA}" destId="{B637BA86-EBFA-4B30-B363-BF9AB92BCE65}" srcOrd="2" destOrd="0" parTransId="{03707D82-2828-41C8-956E-144FC2EC92C9}" sibTransId="{DF7912B8-ADC1-48EB-93C7-571A890951A9}"/>
    <dgm:cxn modelId="{28106B84-CB65-1B4F-9AC6-28154A28BD91}" type="presOf" srcId="{C8C49560-6147-4917-9813-C628CD92BAFA}" destId="{11D3BC06-E1C9-3D4B-8D71-2252A39CE200}" srcOrd="0" destOrd="0" presId="urn:microsoft.com/office/officeart/2005/8/layout/vList2"/>
    <dgm:cxn modelId="{5FACEBA9-01EA-ED46-9C00-E7E95A996ACD}" type="presOf" srcId="{5C3DCBBB-AC82-4CF5-BC27-14828FEC2A08}" destId="{2D8C309B-AF96-EC43-8B8F-DE4DC2B19021}" srcOrd="0" destOrd="0" presId="urn:microsoft.com/office/officeart/2005/8/layout/vList2"/>
    <dgm:cxn modelId="{9F3381B0-B945-43D3-B187-E1AA3172A0E4}" srcId="{C8C49560-6147-4917-9813-C628CD92BAFA}" destId="{7A720B22-F009-41B3-8EEB-3C6894486B57}" srcOrd="1" destOrd="0" parTransId="{EF13B984-BC74-4ED3-9558-3C9DF14B68DB}" sibTransId="{66EB77A8-6B9D-45B6-A0E0-0C22F3194781}"/>
    <dgm:cxn modelId="{C78620C8-FADF-4EB7-8187-B8FF51261B31}" srcId="{C8C49560-6147-4917-9813-C628CD92BAFA}" destId="{5C3DCBBB-AC82-4CF5-BC27-14828FEC2A08}" srcOrd="0" destOrd="0" parTransId="{87421590-8708-43FA-B86C-EC7843A1B6E9}" sibTransId="{B9EF1B56-E9B9-4FEE-B109-438CC609597B}"/>
    <dgm:cxn modelId="{247B8A22-A544-6346-BFC1-1D9CA6F18057}" type="presParOf" srcId="{11D3BC06-E1C9-3D4B-8D71-2252A39CE200}" destId="{2D8C309B-AF96-EC43-8B8F-DE4DC2B19021}" srcOrd="0" destOrd="0" presId="urn:microsoft.com/office/officeart/2005/8/layout/vList2"/>
    <dgm:cxn modelId="{BF4FB4D8-9590-3C47-96B5-290D72C049D0}" type="presParOf" srcId="{11D3BC06-E1C9-3D4B-8D71-2252A39CE200}" destId="{2E75FA18-EF95-3645-917E-97D2352B1FBF}" srcOrd="1" destOrd="0" presId="urn:microsoft.com/office/officeart/2005/8/layout/vList2"/>
    <dgm:cxn modelId="{EAB457BA-6091-FB4B-9DEF-7DEE70429AC3}" type="presParOf" srcId="{11D3BC06-E1C9-3D4B-8D71-2252A39CE200}" destId="{39DFE035-7BC0-B643-8E60-2376DA5FA147}" srcOrd="2" destOrd="0" presId="urn:microsoft.com/office/officeart/2005/8/layout/vList2"/>
    <dgm:cxn modelId="{E6636251-FA91-2548-9F9B-C58E969619CB}" type="presParOf" srcId="{11D3BC06-E1C9-3D4B-8D71-2252A39CE200}" destId="{A6E2AFF5-B827-BD4F-9249-E48C18B56508}" srcOrd="3" destOrd="0" presId="urn:microsoft.com/office/officeart/2005/8/layout/vList2"/>
    <dgm:cxn modelId="{4FE78628-D3D9-214E-AAAA-B3D72E366902}" type="presParOf" srcId="{11D3BC06-E1C9-3D4B-8D71-2252A39CE200}" destId="{367C2880-056D-8C4C-91E4-305CF15B962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8C309B-AF96-EC43-8B8F-DE4DC2B19021}">
      <dsp:nvSpPr>
        <dsp:cNvPr id="0" name=""/>
        <dsp:cNvSpPr/>
      </dsp:nvSpPr>
      <dsp:spPr>
        <a:xfrm>
          <a:off x="0" y="49079"/>
          <a:ext cx="8229600" cy="1235520"/>
        </a:xfrm>
        <a:prstGeom prst="roundRect">
          <a:avLst/>
        </a:prstGeom>
        <a:solidFill>
          <a:schemeClr val="accent3"/>
        </a:soli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fr-BE" sz="3200" kern="1200" dirty="0"/>
            <a:t>De la qualité du travail au travail soutenable</a:t>
          </a:r>
          <a:endParaRPr lang="en-US" sz="3200" kern="1200" dirty="0"/>
        </a:p>
      </dsp:txBody>
      <dsp:txXfrm>
        <a:off x="60313" y="109392"/>
        <a:ext cx="8108974" cy="1114894"/>
      </dsp:txXfrm>
    </dsp:sp>
    <dsp:sp modelId="{39DFE035-7BC0-B643-8E60-2376DA5FA147}">
      <dsp:nvSpPr>
        <dsp:cNvPr id="0" name=""/>
        <dsp:cNvSpPr/>
      </dsp:nvSpPr>
      <dsp:spPr>
        <a:xfrm>
          <a:off x="0" y="1376760"/>
          <a:ext cx="8229600" cy="1235520"/>
        </a:xfrm>
        <a:prstGeom prst="roundRect">
          <a:avLst/>
        </a:prstGeom>
        <a:solidFill>
          <a:schemeClr val="accent3"/>
        </a:soli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fr-BE" sz="3200" kern="1200" dirty="0"/>
            <a:t>Le concept de travail soutenable</a:t>
          </a:r>
          <a:endParaRPr lang="en-US" sz="3200" kern="1200" dirty="0"/>
        </a:p>
      </dsp:txBody>
      <dsp:txXfrm>
        <a:off x="60313" y="1437073"/>
        <a:ext cx="8108974" cy="1114894"/>
      </dsp:txXfrm>
    </dsp:sp>
    <dsp:sp modelId="{367C2880-056D-8C4C-91E4-305CF15B962F}">
      <dsp:nvSpPr>
        <dsp:cNvPr id="0" name=""/>
        <dsp:cNvSpPr/>
      </dsp:nvSpPr>
      <dsp:spPr>
        <a:xfrm>
          <a:off x="0" y="2704440"/>
          <a:ext cx="8229600" cy="1235520"/>
        </a:xfrm>
        <a:prstGeom prst="roundRect">
          <a:avLst/>
        </a:prstGeom>
        <a:solidFill>
          <a:schemeClr val="accent3"/>
        </a:soli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fr-BE" sz="3200" kern="1200"/>
            <a:t>Focus sur la formation</a:t>
          </a:r>
          <a:endParaRPr lang="en-US" sz="3200" kern="1200"/>
        </a:p>
      </dsp:txBody>
      <dsp:txXfrm>
        <a:off x="60313" y="2764753"/>
        <a:ext cx="8108974" cy="11148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4CB6B2BF-8D2B-461A-B484-6364DCF8B1DB}" type="datetimeFigureOut">
              <a:rPr lang="fr-BE" smtClean="0"/>
              <a:t>17-03-22</a:t>
            </a:fld>
            <a:endParaRPr lang="fr-BE"/>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2D168330-7E4D-40C2-93FA-5174A36E6FBE}" type="slidenum">
              <a:rPr lang="fr-BE" smtClean="0"/>
              <a:t>‹N°›</a:t>
            </a:fld>
            <a:endParaRPr lang="fr-BE"/>
          </a:p>
        </p:txBody>
      </p:sp>
    </p:spTree>
    <p:extLst>
      <p:ext uri="{BB962C8B-B14F-4D97-AF65-F5344CB8AC3E}">
        <p14:creationId xmlns:p14="http://schemas.microsoft.com/office/powerpoint/2010/main" val="26888427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27BCD20-AEA5-45DD-A00C-DBBD83451EA5}" type="datetimeFigureOut">
              <a:rPr lang="fr-BE" smtClean="0"/>
              <a:t>17-03-22</a:t>
            </a:fld>
            <a:endParaRPr lang="fr-BE"/>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01C92BB-9B59-4E3E-B619-6AECE5D4047B}" type="slidenum">
              <a:rPr lang="fr-BE" smtClean="0"/>
              <a:t>‹N°›</a:t>
            </a:fld>
            <a:endParaRPr lang="fr-BE"/>
          </a:p>
        </p:txBody>
      </p:sp>
    </p:spTree>
    <p:extLst>
      <p:ext uri="{BB962C8B-B14F-4D97-AF65-F5344CB8AC3E}">
        <p14:creationId xmlns:p14="http://schemas.microsoft.com/office/powerpoint/2010/main" val="26134701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1C92BB-9B59-4E3E-B619-6AECE5D4047B}" type="slidenum">
              <a:rPr lang="fr-BE" smtClean="0"/>
              <a:t>6</a:t>
            </a:fld>
            <a:endParaRPr lang="fr-BE"/>
          </a:p>
        </p:txBody>
      </p:sp>
    </p:spTree>
    <p:extLst>
      <p:ext uri="{BB962C8B-B14F-4D97-AF65-F5344CB8AC3E}">
        <p14:creationId xmlns:p14="http://schemas.microsoft.com/office/powerpoint/2010/main" val="561765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A0A9E6B-9B7E-C544-A2D7-536FAB25F69C}" type="slidenum">
              <a:rPr lang="fr-FR" smtClean="0"/>
              <a:t>7</a:t>
            </a:fld>
            <a:endParaRPr lang="fr-FR"/>
          </a:p>
        </p:txBody>
      </p:sp>
    </p:spTree>
    <p:extLst>
      <p:ext uri="{BB962C8B-B14F-4D97-AF65-F5344CB8AC3E}">
        <p14:creationId xmlns:p14="http://schemas.microsoft.com/office/powerpoint/2010/main" val="340856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1C92BB-9B59-4E3E-B619-6AECE5D4047B}" type="slidenum">
              <a:rPr lang="fr-BE" smtClean="0"/>
              <a:t>8</a:t>
            </a:fld>
            <a:endParaRPr lang="fr-BE"/>
          </a:p>
        </p:txBody>
      </p:sp>
    </p:spTree>
    <p:extLst>
      <p:ext uri="{BB962C8B-B14F-4D97-AF65-F5344CB8AC3E}">
        <p14:creationId xmlns:p14="http://schemas.microsoft.com/office/powerpoint/2010/main" val="2893764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BA0A9E6B-9B7E-C544-A2D7-536FAB25F69C}" type="slidenum">
              <a:rPr lang="fr-FR" smtClean="0"/>
              <a:t>9</a:t>
            </a:fld>
            <a:endParaRPr lang="fr-FR"/>
          </a:p>
        </p:txBody>
      </p:sp>
    </p:spTree>
    <p:extLst>
      <p:ext uri="{BB962C8B-B14F-4D97-AF65-F5344CB8AC3E}">
        <p14:creationId xmlns:p14="http://schemas.microsoft.com/office/powerpoint/2010/main" val="2885047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1C92BB-9B59-4E3E-B619-6AECE5D4047B}" type="slidenum">
              <a:rPr lang="fr-BE" smtClean="0"/>
              <a:t>12</a:t>
            </a:fld>
            <a:endParaRPr lang="fr-BE"/>
          </a:p>
        </p:txBody>
      </p:sp>
    </p:spTree>
    <p:extLst>
      <p:ext uri="{BB962C8B-B14F-4D97-AF65-F5344CB8AC3E}">
        <p14:creationId xmlns:p14="http://schemas.microsoft.com/office/powerpoint/2010/main" val="1137584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 Vendramin, SPF Emploi, 1er décembre 2016</a:t>
            </a:r>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 Vendramin, SPF Emploi, 1er décembre 2016</a:t>
            </a:r>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 Vendramin, SPF Emploi, 1er décembre 2016</a:t>
            </a:r>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Footer Placeholder 4"/>
          <p:cNvSpPr>
            <a:spLocks noGrp="1"/>
          </p:cNvSpPr>
          <p:nvPr>
            <p:ph type="ftr" sz="quarter" idx="11"/>
          </p:nvPr>
        </p:nvSpPr>
        <p:spPr>
          <a:xfrm>
            <a:off x="251520" y="18288"/>
            <a:ext cx="7292280" cy="329184"/>
          </a:xfrm>
        </p:spPr>
        <p:txBody>
          <a:bodyPr/>
          <a:lstStyle>
            <a:lvl1pPr>
              <a:defRPr sz="1000"/>
            </a:lvl1pPr>
          </a:lstStyle>
          <a:p>
            <a:pPr algn="l"/>
            <a:r>
              <a:rPr lang="en-US"/>
              <a:t>P. Vendramin, SPF Emploi, 1er décembre 2016</a:t>
            </a:r>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 Vendramin, SPF Emploi, 1er décembre 2016</a:t>
            </a:r>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 Vendramin, SPF Emploi, 1er décembre 2016</a:t>
            </a:r>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P. Vendramin, SPF Emploi, 1er décembre 2016</a:t>
            </a:r>
          </a:p>
        </p:txBody>
      </p:sp>
      <p:sp>
        <p:nvSpPr>
          <p:cNvPr id="9" name="Slide Number Placeholder 8"/>
          <p:cNvSpPr>
            <a:spLocks noGrp="1"/>
          </p:cNvSpPr>
          <p:nvPr>
            <p:ph type="sldNum" sz="quarter" idx="12"/>
          </p:nvPr>
        </p:nvSpPr>
        <p:spPr/>
        <p:txBody>
          <a:bodyPr/>
          <a:lstStyle/>
          <a:p>
            <a:fld id="{F38DF745-7D3F-47F4-83A3-874385CFAA69}"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P. Vendramin, SPF Emploi, 1er décembre 2016</a:t>
            </a:r>
          </a:p>
        </p:txBody>
      </p:sp>
      <p:sp>
        <p:nvSpPr>
          <p:cNvPr id="5" name="Slide Number Placeholder 4"/>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07504" y="18288"/>
            <a:ext cx="7436296" cy="329184"/>
          </a:xfrm>
        </p:spPr>
        <p:txBody>
          <a:bodyPr/>
          <a:lstStyle>
            <a:lvl1pPr algn="l">
              <a:defRPr sz="1000"/>
            </a:lvl1pPr>
          </a:lstStyle>
          <a:p>
            <a:r>
              <a:rPr lang="en-US"/>
              <a:t>P. Vendramin, SPF Emploi, 1er décembre 2016</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 Vendramin, SPF Emploi, 1er décembre 2016</a:t>
            </a:r>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 Vendramin, SPF Emploi, 1er décembre 2016</a:t>
            </a:r>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t>P. Vendramin, SPF Emploi, 1er décembre 2016</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8DF745-7D3F-47F4-83A3-874385CFAA69}"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etui.org/fr/Publications2/Working-Papers/Le-travail-dans-l-economie-digitale-continuites-et-ruptures" TargetMode="External"/><Relationship Id="rId2" Type="http://schemas.openxmlformats.org/officeDocument/2006/relationships/hyperlink" Target="http://journals.openedition.org/poldev/3134" TargetMode="External"/><Relationship Id="rId1" Type="http://schemas.openxmlformats.org/officeDocument/2006/relationships/slideLayout" Target="../slideLayouts/slideLayout2.xml"/><Relationship Id="rId5" Type="http://schemas.openxmlformats.org/officeDocument/2006/relationships/hyperlink" Target="http://www.eurofound.europa.eu/publications/report/2012/working-conditions-social-policies/sustainable-work-and-the-ageing-workforce" TargetMode="External"/><Relationship Id="rId4" Type="http://schemas.openxmlformats.org/officeDocument/2006/relationships/hyperlink" Target="http://hdl.handle.net/2078.1/184174"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tx2"/>
          </a:solidFill>
        </p:spPr>
        <p:txBody>
          <a:bodyPr>
            <a:normAutofit fontScale="90000"/>
          </a:bodyPr>
          <a:lstStyle/>
          <a:p>
            <a:r>
              <a:rPr lang="fr-BE" sz="3600" dirty="0">
                <a:solidFill>
                  <a:schemeClr val="bg1"/>
                </a:solidFill>
              </a:rPr>
              <a:t>Les multiples facettes du travail soutenable</a:t>
            </a:r>
            <a:br>
              <a:rPr lang="fr-BE" sz="3600" dirty="0">
                <a:solidFill>
                  <a:schemeClr val="bg1"/>
                </a:solidFill>
              </a:rPr>
            </a:br>
            <a:br>
              <a:rPr lang="fr-BE" sz="3600" dirty="0">
                <a:solidFill>
                  <a:schemeClr val="bg1"/>
                </a:solidFill>
              </a:rPr>
            </a:br>
            <a:r>
              <a:rPr lang="fr-BE" sz="2200" dirty="0">
                <a:solidFill>
                  <a:schemeClr val="bg1"/>
                </a:solidFill>
              </a:rPr>
              <a:t>Enjeux pour le développement des compétences</a:t>
            </a:r>
            <a:endParaRPr lang="fr-BE" sz="2200" cap="none" dirty="0">
              <a:solidFill>
                <a:schemeClr val="bg1"/>
              </a:solidFill>
            </a:endParaRPr>
          </a:p>
        </p:txBody>
      </p:sp>
      <p:sp>
        <p:nvSpPr>
          <p:cNvPr id="3" name="Sous-titre 2"/>
          <p:cNvSpPr>
            <a:spLocks noGrp="1"/>
          </p:cNvSpPr>
          <p:nvPr>
            <p:ph type="subTitle" idx="1"/>
          </p:nvPr>
        </p:nvSpPr>
        <p:spPr/>
        <p:txBody>
          <a:bodyPr>
            <a:normAutofit/>
          </a:bodyPr>
          <a:lstStyle/>
          <a:p>
            <a:r>
              <a:rPr lang="fr-BE" i="1" dirty="0"/>
              <a:t>Patricia </a:t>
            </a:r>
            <a:r>
              <a:rPr lang="fr-BE" i="1" dirty="0" err="1"/>
              <a:t>Vendramin</a:t>
            </a:r>
            <a:endParaRPr lang="fr-BE" sz="1800" i="1" dirty="0"/>
          </a:p>
          <a:p>
            <a:r>
              <a:rPr lang="fr-BE" sz="1800" i="1" dirty="0"/>
              <a:t>Patricia.vendramin@uclouvain.be</a:t>
            </a:r>
          </a:p>
        </p:txBody>
      </p:sp>
      <p:sp>
        <p:nvSpPr>
          <p:cNvPr id="5" name="Sous-titre 2"/>
          <p:cNvSpPr txBox="1">
            <a:spLocks/>
          </p:cNvSpPr>
          <p:nvPr/>
        </p:nvSpPr>
        <p:spPr>
          <a:xfrm>
            <a:off x="820124" y="5805264"/>
            <a:ext cx="7714275" cy="685056"/>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r>
              <a:rPr lang="fr-BE" sz="1600" i="1" dirty="0"/>
              <a:t>APEF-</a:t>
            </a:r>
            <a:r>
              <a:rPr lang="fr-BE" sz="1600" i="1" dirty="0" err="1"/>
              <a:t>FeBi</a:t>
            </a:r>
            <a:r>
              <a:rPr lang="fr-BE" sz="1600" i="1" dirty="0"/>
              <a:t> CERSO – Le bilan de compétences – Bruxelles, 17 mars 2022</a:t>
            </a:r>
          </a:p>
        </p:txBody>
      </p:sp>
      <p:pic>
        <p:nvPicPr>
          <p:cNvPr id="7" name="Image 6">
            <a:extLst>
              <a:ext uri="{FF2B5EF4-FFF2-40B4-BE49-F238E27FC236}">
                <a16:creationId xmlns:a16="http://schemas.microsoft.com/office/drawing/2014/main" id="{142EAD73-5E34-1947-9660-9D09A1CF79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36290" y="3491302"/>
            <a:ext cx="2214573" cy="509910"/>
          </a:xfrm>
          <a:prstGeom prst="rect">
            <a:avLst/>
          </a:prstGeom>
        </p:spPr>
      </p:pic>
    </p:spTree>
    <p:extLst>
      <p:ext uri="{BB962C8B-B14F-4D97-AF65-F5344CB8AC3E}">
        <p14:creationId xmlns:p14="http://schemas.microsoft.com/office/powerpoint/2010/main" val="2998808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71800" y="792080"/>
            <a:ext cx="5715000" cy="5577840"/>
          </a:xfrm>
        </p:spPr>
        <p:txBody>
          <a:bodyPr>
            <a:normAutofit fontScale="92500" lnSpcReduction="10000"/>
          </a:bodyPr>
          <a:lstStyle/>
          <a:p>
            <a:pPr marL="182880" lvl="1">
              <a:lnSpc>
                <a:spcPct val="90000"/>
              </a:lnSpc>
            </a:pPr>
            <a:r>
              <a:rPr lang="fr-FR" sz="2000" dirty="0">
                <a:solidFill>
                  <a:schemeClr val="accent1"/>
                </a:solidFill>
              </a:rPr>
              <a:t>La sécurité socioéconomique </a:t>
            </a:r>
            <a:r>
              <a:rPr lang="fr-FR" sz="2000" dirty="0"/>
              <a:t>: le statut dans l’emploi et la sécurité de l’emploi</a:t>
            </a:r>
          </a:p>
          <a:p>
            <a:pPr marL="182880" lvl="1">
              <a:lnSpc>
                <a:spcPct val="90000"/>
              </a:lnSpc>
            </a:pPr>
            <a:endParaRPr lang="fr-FR" sz="2000" dirty="0">
              <a:solidFill>
                <a:schemeClr val="accent1"/>
              </a:solidFill>
            </a:endParaRPr>
          </a:p>
          <a:p>
            <a:pPr marL="182880" lvl="1">
              <a:lnSpc>
                <a:spcPct val="90000"/>
              </a:lnSpc>
            </a:pPr>
            <a:r>
              <a:rPr lang="fr-FR" sz="2000" dirty="0">
                <a:solidFill>
                  <a:schemeClr val="accent1"/>
                </a:solidFill>
              </a:rPr>
              <a:t>Les conditions de travail </a:t>
            </a:r>
            <a:r>
              <a:rPr lang="fr-FR" sz="2000" dirty="0"/>
              <a:t>: les changements dans le travail, l’exposition aux risques, le temps de travail non standard, la flexibilité, le rythme de travail et la pression émotionnelle</a:t>
            </a:r>
          </a:p>
          <a:p>
            <a:pPr marL="182880" lvl="1">
              <a:lnSpc>
                <a:spcPct val="90000"/>
              </a:lnSpc>
            </a:pPr>
            <a:endParaRPr lang="fr-FR" sz="2000" dirty="0">
              <a:solidFill>
                <a:schemeClr val="accent1"/>
              </a:solidFill>
            </a:endParaRPr>
          </a:p>
          <a:p>
            <a:pPr marL="182880" lvl="1">
              <a:lnSpc>
                <a:spcPct val="90000"/>
              </a:lnSpc>
            </a:pPr>
            <a:r>
              <a:rPr lang="fr-FR" sz="2000" dirty="0">
                <a:solidFill>
                  <a:schemeClr val="accent1"/>
                </a:solidFill>
              </a:rPr>
              <a:t>La santé </a:t>
            </a:r>
            <a:r>
              <a:rPr lang="fr-FR" sz="2000" dirty="0"/>
              <a:t>: la santé physique, la santé psychologique et les indicateurs de santé perçue</a:t>
            </a:r>
          </a:p>
          <a:p>
            <a:pPr marL="182880" lvl="1">
              <a:lnSpc>
                <a:spcPct val="90000"/>
              </a:lnSpc>
            </a:pPr>
            <a:endParaRPr lang="fr-FR" sz="2000" dirty="0">
              <a:solidFill>
                <a:schemeClr val="accent1"/>
              </a:solidFill>
            </a:endParaRPr>
          </a:p>
          <a:p>
            <a:pPr marL="182880" lvl="1">
              <a:lnSpc>
                <a:spcPct val="90000"/>
              </a:lnSpc>
            </a:pPr>
            <a:r>
              <a:rPr lang="fr-FR" sz="2000" dirty="0">
                <a:solidFill>
                  <a:schemeClr val="accent1"/>
                </a:solidFill>
              </a:rPr>
              <a:t>La dimension expressive du travail </a:t>
            </a:r>
            <a:r>
              <a:rPr lang="fr-FR" sz="2000" dirty="0"/>
              <a:t>: l’autonomie, le contenu du travail, la satisfaction au travail, la reconnaissance, le développement des compétences et l’environnement social</a:t>
            </a:r>
          </a:p>
          <a:p>
            <a:pPr marL="182880" lvl="1">
              <a:lnSpc>
                <a:spcPct val="90000"/>
              </a:lnSpc>
            </a:pPr>
            <a:endParaRPr lang="fr-FR" sz="2000" dirty="0">
              <a:solidFill>
                <a:schemeClr val="accent1"/>
              </a:solidFill>
            </a:endParaRPr>
          </a:p>
          <a:p>
            <a:pPr marL="182880" lvl="1">
              <a:lnSpc>
                <a:spcPct val="90000"/>
              </a:lnSpc>
            </a:pPr>
            <a:r>
              <a:rPr lang="fr-FR" sz="2000" dirty="0">
                <a:solidFill>
                  <a:schemeClr val="accent1"/>
                </a:solidFill>
              </a:rPr>
              <a:t>L’équilibre entre temps de travail / de non-travail </a:t>
            </a:r>
            <a:r>
              <a:rPr lang="fr-FR" sz="2000" dirty="0"/>
              <a:t>: l’équilibre entre les engagements professionnels et non professionnels et les arrangements relatifs au temps de travail</a:t>
            </a:r>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348880"/>
            <a:ext cx="2139696" cy="4025287"/>
          </a:xfrm>
        </p:spPr>
        <p:txBody>
          <a:bodyPr/>
          <a:lstStyle/>
          <a:p>
            <a:endParaRPr lang="fr-FR" sz="1800" dirty="0">
              <a:solidFill>
                <a:schemeClr val="accent1"/>
              </a:solidFill>
            </a:endParaRPr>
          </a:p>
          <a:p>
            <a:endParaRPr lang="fr-FR" sz="1800" dirty="0">
              <a:solidFill>
                <a:schemeClr val="accent1"/>
              </a:solidFill>
            </a:endParaRPr>
          </a:p>
          <a:p>
            <a:r>
              <a:rPr lang="fr-FR" sz="1800" dirty="0">
                <a:solidFill>
                  <a:schemeClr val="accent1"/>
                </a:solidFill>
              </a:rPr>
              <a:t>Les composantes d’un travail soutenable</a:t>
            </a:r>
          </a:p>
          <a:p>
            <a:endParaRPr lang="en-US" dirty="0"/>
          </a:p>
          <a:p>
            <a:r>
              <a:rPr lang="en-US" i="1" dirty="0"/>
              <a:t>(</a:t>
            </a:r>
            <a:r>
              <a:rPr lang="en-US" i="1" dirty="0" err="1"/>
              <a:t>Vendramin</a:t>
            </a:r>
            <a:r>
              <a:rPr lang="en-US" i="1" dirty="0"/>
              <a:t> &amp; al., 2012)</a:t>
            </a:r>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10</a:t>
            </a:fld>
            <a:endParaRPr lang="en-US"/>
          </a:p>
        </p:txBody>
      </p:sp>
      <p:sp>
        <p:nvSpPr>
          <p:cNvPr id="2" name="Titre 1"/>
          <p:cNvSpPr>
            <a:spLocks noGrp="1"/>
          </p:cNvSpPr>
          <p:nvPr>
            <p:ph type="title"/>
          </p:nvPr>
        </p:nvSpPr>
        <p:spPr>
          <a:xfrm>
            <a:off x="457200" y="792080"/>
            <a:ext cx="2139696" cy="1412784"/>
          </a:xfrm>
          <a:noFill/>
        </p:spPr>
        <p:txBody>
          <a:bodyPr anchor="b">
            <a:normAutofit/>
          </a:bodyPr>
          <a:lstStyle/>
          <a:p>
            <a:endParaRPr lang="fr-BE" dirty="0">
              <a:solidFill>
                <a:schemeClr val="bg1"/>
              </a:solidFill>
            </a:endParaRPr>
          </a:p>
        </p:txBody>
      </p:sp>
    </p:spTree>
    <p:extLst>
      <p:ext uri="{BB962C8B-B14F-4D97-AF65-F5344CB8AC3E}">
        <p14:creationId xmlns:p14="http://schemas.microsoft.com/office/powerpoint/2010/main" val="381598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77A9CFB-CBF0-4846-890F-E20A911FEB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 y="633153"/>
            <a:ext cx="8963025" cy="6040957"/>
          </a:xfrm>
          <a:prstGeom prst="rect">
            <a:avLst/>
          </a:prstGeom>
          <a:noFill/>
        </p:spPr>
      </p:pic>
      <p:sp>
        <p:nvSpPr>
          <p:cNvPr id="3" name="Espace réservé du numéro de diapositive 2" hidden="1">
            <a:extLst>
              <a:ext uri="{FF2B5EF4-FFF2-40B4-BE49-F238E27FC236}">
                <a16:creationId xmlns:a16="http://schemas.microsoft.com/office/drawing/2014/main" id="{334E8C9C-518C-2644-8741-9E82837711D9}"/>
              </a:ext>
            </a:extLst>
          </p:cNvPr>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11</a:t>
            </a:fld>
            <a:endParaRPr lang="en-US"/>
          </a:p>
        </p:txBody>
      </p:sp>
      <p:sp>
        <p:nvSpPr>
          <p:cNvPr id="6" name="Espace réservé du pied de page 6">
            <a:extLst>
              <a:ext uri="{FF2B5EF4-FFF2-40B4-BE49-F238E27FC236}">
                <a16:creationId xmlns:a16="http://schemas.microsoft.com/office/drawing/2014/main" id="{FD302A50-267C-A64A-B1C3-BC25FA54645E}"/>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Tree>
    <p:extLst>
      <p:ext uri="{BB962C8B-B14F-4D97-AF65-F5344CB8AC3E}">
        <p14:creationId xmlns:p14="http://schemas.microsoft.com/office/powerpoint/2010/main" val="440435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solidFill>
            <a:schemeClr val="accent3"/>
          </a:solidFill>
        </p:spPr>
        <p:txBody>
          <a:bodyPr anchor="b">
            <a:normAutofit/>
          </a:bodyPr>
          <a:lstStyle/>
          <a:p>
            <a:r>
              <a:rPr lang="fr-BE" dirty="0">
                <a:solidFill>
                  <a:schemeClr val="bg1"/>
                </a:solidFill>
              </a:rPr>
              <a:t>Focus sur la formation</a:t>
            </a:r>
            <a:br>
              <a:rPr lang="fr-BE" dirty="0">
                <a:solidFill>
                  <a:schemeClr val="bg1"/>
                </a:solidFill>
              </a:rPr>
            </a:br>
            <a:endParaRPr lang="fr-BE" dirty="0">
              <a:solidFill>
                <a:schemeClr val="bg1"/>
              </a:solidFill>
            </a:endParaRPr>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Parcours</a:t>
            </a:r>
            <a:r>
              <a:rPr lang="en-US" sz="1800" dirty="0">
                <a:solidFill>
                  <a:schemeClr val="accent1"/>
                </a:solidFill>
              </a:rPr>
              <a:t> / </a:t>
            </a:r>
            <a:r>
              <a:rPr lang="en-US" sz="1800" dirty="0" err="1">
                <a:solidFill>
                  <a:schemeClr val="accent1"/>
                </a:solidFill>
              </a:rPr>
              <a:t>trajectoires</a:t>
            </a:r>
            <a:endParaRPr lang="en-US" sz="1800" dirty="0">
              <a:solidFill>
                <a:schemeClr val="accent1"/>
              </a:solidFill>
            </a:endParaRPr>
          </a:p>
          <a:p>
            <a:endParaRPr lang="en-US" dirty="0"/>
          </a:p>
          <a:p>
            <a:r>
              <a:rPr lang="nl-BE" i="1" dirty="0"/>
              <a:t>(Méda, Vendramin, 2013)</a:t>
            </a:r>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12</a:t>
            </a:fld>
            <a:endParaRPr lang="en-US"/>
          </a:p>
        </p:txBody>
      </p:sp>
      <p:graphicFrame>
        <p:nvGraphicFramePr>
          <p:cNvPr id="9" name="Group 134">
            <a:extLst>
              <a:ext uri="{FF2B5EF4-FFF2-40B4-BE49-F238E27FC236}">
                <a16:creationId xmlns:a16="http://schemas.microsoft.com/office/drawing/2014/main" id="{0848EA41-7566-5842-ACF8-42D8583F5E4F}"/>
              </a:ext>
            </a:extLst>
          </p:cNvPr>
          <p:cNvGraphicFramePr>
            <a:graphicFrameLocks noGrp="1"/>
          </p:cNvGraphicFramePr>
          <p:nvPr>
            <p:extLst>
              <p:ext uri="{D42A27DB-BD31-4B8C-83A1-F6EECF244321}">
                <p14:modId xmlns:p14="http://schemas.microsoft.com/office/powerpoint/2010/main" val="3344651724"/>
              </p:ext>
            </p:extLst>
          </p:nvPr>
        </p:nvGraphicFramePr>
        <p:xfrm>
          <a:off x="2843808" y="548681"/>
          <a:ext cx="6144810" cy="6217920"/>
        </p:xfrm>
        <a:graphic>
          <a:graphicData uri="http://schemas.openxmlformats.org/drawingml/2006/table">
            <a:tbl>
              <a:tblPr/>
              <a:tblGrid>
                <a:gridCol w="2376264">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3552522">
                  <a:extLst>
                    <a:ext uri="{9D8B030D-6E8A-4147-A177-3AD203B41FA5}">
                      <a16:colId xmlns:a16="http://schemas.microsoft.com/office/drawing/2014/main" val="20002"/>
                    </a:ext>
                  </a:extLst>
                </a:gridCol>
              </a:tblGrid>
              <a:tr h="40468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bg1"/>
                          </a:solidFill>
                          <a:effectLst/>
                          <a:latin typeface="+mn-lt"/>
                        </a:rPr>
                        <a:t>Différentes positions</a:t>
                      </a:r>
                      <a:br>
                        <a:rPr kumimoji="0" lang="fr-FR" sz="1200" b="1" i="0" u="none" strike="noStrike" cap="none" normalizeH="0" baseline="0" dirty="0">
                          <a:ln>
                            <a:noFill/>
                          </a:ln>
                          <a:solidFill>
                            <a:schemeClr val="bg1"/>
                          </a:solidFill>
                          <a:effectLst/>
                          <a:latin typeface="+mn-lt"/>
                        </a:rPr>
                      </a:br>
                      <a:r>
                        <a:rPr kumimoji="0" lang="fr-FR" sz="1200" b="1" i="0" u="none" strike="noStrike" cap="none" normalizeH="0" baseline="0" dirty="0">
                          <a:ln>
                            <a:noFill/>
                          </a:ln>
                          <a:solidFill>
                            <a:schemeClr val="bg1"/>
                          </a:solidFill>
                          <a:effectLst/>
                          <a:latin typeface="+mn-lt"/>
                        </a:rPr>
                        <a:t>sur le marché du travail</a:t>
                      </a:r>
                    </a:p>
                  </a:txBody>
                  <a:tcPr anchor="ctr" horzOverflow="overflow">
                    <a:lnL cap="flat">
                      <a:noFill/>
                    </a:lnL>
                    <a:lnR>
                      <a:noFill/>
                    </a:lnR>
                    <a:lnT cap="flat">
                      <a:noFill/>
                    </a:lnT>
                    <a:lnB>
                      <a:noFill/>
                    </a:lnB>
                    <a:lnTlToBr>
                      <a:noFill/>
                    </a:lnTlToBr>
                    <a:lnBlToTr>
                      <a:noFill/>
                    </a:lnBlToTr>
                    <a:solidFill>
                      <a:schemeClr val="accent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fr-FR" sz="1200" b="1" i="0" u="none" strike="noStrike" cap="none" normalizeH="0" baseline="0" dirty="0">
                        <a:ln>
                          <a:noFill/>
                        </a:ln>
                        <a:solidFill>
                          <a:schemeClr val="bg1"/>
                        </a:solidFill>
                        <a:effectLst/>
                        <a:latin typeface="+mn-lt"/>
                      </a:endParaRPr>
                    </a:p>
                  </a:txBody>
                  <a:tcPr anchor="ctr" horzOverflow="overflow">
                    <a:lnL>
                      <a:noFill/>
                    </a:lnL>
                    <a:lnR>
                      <a:noFill/>
                    </a:lnR>
                    <a:lnT cap="fla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bg1"/>
                          </a:solidFill>
                          <a:effectLst/>
                          <a:latin typeface="+mn-lt"/>
                        </a:rPr>
                        <a:t>Attentes par rapport au travail</a:t>
                      </a:r>
                    </a:p>
                  </a:txBody>
                  <a:tcPr anchor="ctr" horzOverflow="overflow">
                    <a:lnL>
                      <a:noFill/>
                    </a:lnL>
                    <a:lnR cap="flat">
                      <a:noFill/>
                    </a:lnR>
                    <a:lnT cap="flat">
                      <a:noFill/>
                    </a:lnT>
                    <a:lnB>
                      <a:noFill/>
                    </a:lnB>
                    <a:lnTlToBr>
                      <a:noFill/>
                    </a:lnTlToBr>
                    <a:lnBlToTr>
                      <a:noFill/>
                    </a:lnBlToTr>
                    <a:solidFill>
                      <a:schemeClr val="accent6"/>
                    </a:solidFill>
                  </a:tcPr>
                </a:tc>
                <a:extLst>
                  <a:ext uri="{0D108BD9-81ED-4DB2-BD59-A6C34878D82A}">
                    <a16:rowId xmlns:a16="http://schemas.microsoft.com/office/drawing/2014/main" val="10000"/>
                  </a:ext>
                </a:extLst>
              </a:tr>
              <a:tr h="122834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&lt; 30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Plus exposés à la précarité et au chômage</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Mais bénéficient d'un avantage en termes de formation et de compétences TIC</a:t>
                      </a:r>
                    </a:p>
                  </a:txBody>
                  <a:tcPr horzOverflow="overflow">
                    <a:lnL cap="flat">
                      <a:noFill/>
                    </a:lnL>
                    <a:lnR>
                      <a:noFill/>
                    </a:lnR>
                    <a:lnT>
                      <a:noFill/>
                    </a:lnT>
                    <a:lnB>
                      <a:noFill/>
                    </a:lnB>
                    <a:lnTlToBr>
                      <a:noFill/>
                    </a:lnTlToBr>
                    <a:lnBlToTr>
                      <a:noFill/>
                    </a:lnBlToTr>
                    <a:solidFill>
                      <a:schemeClr val="accent6">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sz="1200" b="0" i="0" u="none" strike="noStrike" cap="none" normalizeH="0" baseline="0" dirty="0">
                        <a:ln>
                          <a:noFill/>
                        </a:ln>
                        <a:solidFill>
                          <a:schemeClr val="tx1"/>
                        </a:solidFill>
                        <a:effectLst/>
                        <a:latin typeface="+mn-lt"/>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&lt; 30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Demandent davantage de protection sociale et des salaires plus élevés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Mais aussi plus de liberté et d'opportunité de développement personnel</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Se sentent peu reconnus – malgré un niveau de formation plus élevé</a:t>
                      </a:r>
                    </a:p>
                  </a:txBody>
                  <a:tcPr horzOverflow="overflow">
                    <a:lnL>
                      <a:noFill/>
                    </a:lnL>
                    <a:lnR cap="flat">
                      <a:noFill/>
                    </a:lnR>
                    <a:lnT>
                      <a:noFill/>
                    </a:lnT>
                    <a:lnB>
                      <a:noFill/>
                    </a:lnB>
                    <a:lnTlToBr>
                      <a:noFill/>
                    </a:lnTlToBr>
                    <a:lnBlToTr>
                      <a:noFill/>
                    </a:lnBlToTr>
                    <a:solidFill>
                      <a:schemeClr val="accent6">
                        <a:lumMod val="60000"/>
                        <a:lumOff val="40000"/>
                      </a:schemeClr>
                    </a:solidFill>
                  </a:tcPr>
                </a:tc>
                <a:extLst>
                  <a:ext uri="{0D108BD9-81ED-4DB2-BD59-A6C34878D82A}">
                    <a16:rowId xmlns:a16="http://schemas.microsoft.com/office/drawing/2014/main" val="10001"/>
                  </a:ext>
                </a:extLst>
              </a:tr>
              <a:tr h="2243559">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30 à 50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Bénéficient généralement d'une position stable sur le marché du travail</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Mais sont plus confrontés aux difficultés de conciliation travail/hors travail, particulièrement les femmes</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sz="1200" b="0" i="0" u="none" strike="noStrike" cap="none" normalizeH="0" baseline="0">
                        <a:ln>
                          <a:noFill/>
                        </a:ln>
                        <a:solidFill>
                          <a:schemeClr val="tx1"/>
                        </a:solidFill>
                        <a:effectLst/>
                        <a:latin typeface="+mn-lt"/>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30 à 50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Demandent un support  de la société et de l'entreprise pour mieux concilier travail et famille</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Mais aussi des mesures en termes de formation continuée dans une perspective d'allongement de la vie active – ils sont les futurs travailleurs âgés.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Se sentent menacés par la dérégulation du marché du travail et un déficit de nouvelles compétences par rapport aux jeunes.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Un peu envieux de leurs collègues plus âgés qui bénéficient encore de plans de préretraite et de leurs collègues plus jeunes, plus à l'aise dans la société flexible et numérique.</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37999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&gt; 50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Bénéficient des hauts salaires, de la sécurité et sont les mieux représentés par les syndicats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cap="none" normalizeH="0" baseline="0" dirty="0">
                          <a:ln>
                            <a:noFill/>
                          </a:ln>
                          <a:solidFill>
                            <a:schemeClr val="tx1"/>
                          </a:solidFill>
                          <a:effectLst/>
                          <a:latin typeface="+mn-lt"/>
                        </a:rPr>
                        <a:t>Mais les plus exposés en cas de restructuration / obsolescence des qualifications</a:t>
                      </a:r>
                    </a:p>
                  </a:txBody>
                  <a:tcPr horzOverflow="overflow">
                    <a:lnL cap="flat">
                      <a:noFill/>
                    </a:lnL>
                    <a:lnR>
                      <a:noFill/>
                    </a:lnR>
                    <a:lnT>
                      <a:noFill/>
                    </a:lnT>
                    <a:lnB cap="flat">
                      <a:noFill/>
                    </a:lnB>
                    <a:lnTlToBr>
                      <a:noFill/>
                    </a:lnTlToBr>
                    <a:lnBlToTr>
                      <a:noFill/>
                    </a:lnBlToTr>
                    <a:solidFill>
                      <a:schemeClr val="accent6">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FR" sz="1200" b="0" i="0" u="none" strike="noStrike" cap="none" normalizeH="0" baseline="0" dirty="0">
                        <a:ln>
                          <a:noFill/>
                        </a:ln>
                        <a:solidFill>
                          <a:schemeClr val="tx1"/>
                        </a:solidFill>
                        <a:effectLst/>
                        <a:latin typeface="+mn-lt"/>
                      </a:endParaRPr>
                    </a:p>
                  </a:txBody>
                  <a:tcPr horzOverflow="overflow">
                    <a:lnL>
                      <a:noFill/>
                    </a:lnL>
                    <a:lnR>
                      <a:noFill/>
                    </a:lnR>
                    <a:lnT>
                      <a:noFill/>
                    </a:lnT>
                    <a:lnB cap="flat">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1" i="0" u="none" strike="noStrike" cap="none" normalizeH="0" baseline="0" dirty="0">
                          <a:ln>
                            <a:noFill/>
                          </a:ln>
                          <a:solidFill>
                            <a:schemeClr val="tx2"/>
                          </a:solidFill>
                          <a:effectLst/>
                          <a:latin typeface="+mn-lt"/>
                        </a:rPr>
                        <a:t>&gt; 50 ans</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kern="1200" cap="none" normalizeH="0" baseline="0" dirty="0">
                          <a:ln>
                            <a:noFill/>
                          </a:ln>
                          <a:solidFill>
                            <a:schemeClr val="tx1"/>
                          </a:solidFill>
                          <a:effectLst/>
                          <a:latin typeface="+mn-lt"/>
                          <a:ea typeface="+mn-ea"/>
                          <a:cs typeface="+mn-cs"/>
                        </a:rPr>
                        <a:t>Demandent une meilleure reconnaissance de l'expérience</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kern="1200" cap="none" normalizeH="0" baseline="0" dirty="0">
                          <a:ln>
                            <a:noFill/>
                          </a:ln>
                          <a:solidFill>
                            <a:schemeClr val="tx1"/>
                          </a:solidFill>
                          <a:effectLst/>
                          <a:latin typeface="+mn-lt"/>
                          <a:ea typeface="+mn-ea"/>
                          <a:cs typeface="+mn-cs"/>
                        </a:rPr>
                        <a:t>Sentiment de dévalorisation de l'expérience (associée à l'âge mûr) au profit de l'innovation (associée à la jeunesse).</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FR" sz="1200" b="0" i="0" u="none" strike="noStrike" kern="1200" cap="none" normalizeH="0" baseline="0" dirty="0">
                          <a:ln>
                            <a:noFill/>
                          </a:ln>
                          <a:solidFill>
                            <a:schemeClr val="tx1"/>
                          </a:solidFill>
                          <a:effectLst/>
                          <a:latin typeface="+mn-lt"/>
                          <a:ea typeface="+mn-ea"/>
                          <a:cs typeface="+mn-cs"/>
                        </a:rPr>
                        <a:t>Mais aussi une adaptation des conditions de travail</a:t>
                      </a:r>
                    </a:p>
                  </a:txBody>
                  <a:tcPr horzOverflow="overflow">
                    <a:lnL>
                      <a:noFill/>
                    </a:lnL>
                    <a:lnR cap="flat">
                      <a:noFill/>
                    </a:lnR>
                    <a:lnT>
                      <a:noFill/>
                    </a:lnT>
                    <a:lnB cap="flat">
                      <a:noFill/>
                    </a:lnB>
                    <a:lnTlToBr>
                      <a:noFill/>
                    </a:lnTlToBr>
                    <a:lnBlToTr>
                      <a:noFill/>
                    </a:lnBlToTr>
                    <a:solidFill>
                      <a:schemeClr val="accent6">
                        <a:lumMod val="60000"/>
                        <a:lumOff val="4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29451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noFill/>
        </p:spPr>
        <p:txBody>
          <a:bodyPr anchor="b">
            <a:normAutofit/>
          </a:bodyPr>
          <a:lstStyle/>
          <a:p>
            <a:endParaRPr lang="fr-BE" dirty="0">
              <a:solidFill>
                <a:schemeClr val="bg1"/>
              </a:solidFill>
            </a:endParaRPr>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a:solidFill>
                  <a:schemeClr val="accent1"/>
                </a:solidFill>
              </a:rPr>
              <a:t>Faire le </a:t>
            </a:r>
            <a:r>
              <a:rPr lang="en-US" sz="1800" dirty="0" err="1">
                <a:solidFill>
                  <a:schemeClr val="accent1"/>
                </a:solidFill>
              </a:rPr>
              <a:t>même</a:t>
            </a:r>
            <a:r>
              <a:rPr lang="en-US" sz="1800" dirty="0">
                <a:solidFill>
                  <a:schemeClr val="accent1"/>
                </a:solidFill>
              </a:rPr>
              <a:t> travail </a:t>
            </a:r>
            <a:r>
              <a:rPr lang="en-US" sz="1800" dirty="0" err="1">
                <a:solidFill>
                  <a:schemeClr val="accent1"/>
                </a:solidFill>
              </a:rPr>
              <a:t>jusqu’à</a:t>
            </a:r>
            <a:r>
              <a:rPr lang="en-US" sz="1800" dirty="0">
                <a:solidFill>
                  <a:schemeClr val="accent1"/>
                </a:solidFill>
              </a:rPr>
              <a:t> 60 </a:t>
            </a:r>
            <a:r>
              <a:rPr lang="en-US" sz="1800" dirty="0" err="1">
                <a:solidFill>
                  <a:schemeClr val="accent1"/>
                </a:solidFill>
              </a:rPr>
              <a:t>ans</a:t>
            </a:r>
            <a:r>
              <a:rPr lang="en-US" sz="1800" dirty="0">
                <a:solidFill>
                  <a:schemeClr val="accent1"/>
                </a:solidFill>
              </a:rPr>
              <a:t> ?</a:t>
            </a:r>
          </a:p>
          <a:p>
            <a:endParaRPr lang="en-US" dirty="0"/>
          </a:p>
          <a:p>
            <a:endParaRPr lang="en-US" dirty="0"/>
          </a:p>
          <a:p>
            <a:endParaRPr lang="en-US" dirty="0"/>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13</a:t>
            </a:fld>
            <a:endParaRPr lang="en-US"/>
          </a:p>
        </p:txBody>
      </p:sp>
      <p:graphicFrame>
        <p:nvGraphicFramePr>
          <p:cNvPr id="9" name="Tableau 8">
            <a:extLst>
              <a:ext uri="{FF2B5EF4-FFF2-40B4-BE49-F238E27FC236}">
                <a16:creationId xmlns:a16="http://schemas.microsoft.com/office/drawing/2014/main" id="{356CA59F-2C32-0F42-98D9-AF35F260FB39}"/>
              </a:ext>
            </a:extLst>
          </p:cNvPr>
          <p:cNvGraphicFramePr>
            <a:graphicFrameLocks noGrp="1"/>
          </p:cNvGraphicFramePr>
          <p:nvPr>
            <p:extLst>
              <p:ext uri="{D42A27DB-BD31-4B8C-83A1-F6EECF244321}">
                <p14:modId xmlns:p14="http://schemas.microsoft.com/office/powerpoint/2010/main" val="928270926"/>
              </p:ext>
            </p:extLst>
          </p:nvPr>
        </p:nvGraphicFramePr>
        <p:xfrm>
          <a:off x="2915816" y="980728"/>
          <a:ext cx="6048672" cy="5256584"/>
        </p:xfrm>
        <a:graphic>
          <a:graphicData uri="http://schemas.openxmlformats.org/drawingml/2006/table">
            <a:tbl>
              <a:tblPr firstRow="1" bandRow="1">
                <a:tableStyleId>{5C22544A-7EE6-4342-B048-85BDC9FD1C3A}</a:tableStyleId>
              </a:tblPr>
              <a:tblGrid>
                <a:gridCol w="3024336">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tblGrid>
              <a:tr h="724121">
                <a:tc>
                  <a:txBody>
                    <a:bodyPr/>
                    <a:lstStyle/>
                    <a:p>
                      <a:pPr algn="ctr"/>
                      <a:r>
                        <a:rPr lang="fr-FR" sz="1600" dirty="0"/>
                        <a:t>Facteurs favorables</a:t>
                      </a:r>
                    </a:p>
                  </a:txBody>
                  <a:tcPr anchor="ctr">
                    <a:solidFill>
                      <a:schemeClr val="accent6"/>
                    </a:solidFill>
                  </a:tcPr>
                </a:tc>
                <a:tc>
                  <a:txBody>
                    <a:bodyPr/>
                    <a:lstStyle/>
                    <a:p>
                      <a:pPr algn="ctr"/>
                      <a:r>
                        <a:rPr lang="fr-FR" sz="1600" dirty="0"/>
                        <a:t>Facteurs défavorables</a:t>
                      </a:r>
                    </a:p>
                  </a:txBody>
                  <a:tcPr anchor="ctr">
                    <a:solidFill>
                      <a:schemeClr val="accent6"/>
                    </a:solidFill>
                  </a:tcPr>
                </a:tc>
                <a:extLst>
                  <a:ext uri="{0D108BD9-81ED-4DB2-BD59-A6C34878D82A}">
                    <a16:rowId xmlns:a16="http://schemas.microsoft.com/office/drawing/2014/main" val="10000"/>
                  </a:ext>
                </a:extLst>
              </a:tr>
              <a:tr h="4532463">
                <a:tc>
                  <a:txBody>
                    <a:bodyPr/>
                    <a:lstStyle/>
                    <a:p>
                      <a:r>
                        <a:rPr lang="fr-BE" sz="1600" b="1" dirty="0">
                          <a:solidFill>
                            <a:schemeClr val="tx2"/>
                          </a:solidFill>
                        </a:rPr>
                        <a:t>Pour les femmes et les hommes</a:t>
                      </a:r>
                    </a:p>
                    <a:p>
                      <a:pPr marL="742950" lvl="1" indent="-285750">
                        <a:buFont typeface="Arial"/>
                        <a:buChar char="•"/>
                      </a:pPr>
                      <a:r>
                        <a:rPr lang="fr-BE" sz="1600" dirty="0"/>
                        <a:t>Autonomie d'organisation</a:t>
                      </a:r>
                    </a:p>
                    <a:p>
                      <a:pPr marL="742950" lvl="1" indent="-285750">
                        <a:buFont typeface="Arial"/>
                        <a:buChar char="•"/>
                      </a:pPr>
                      <a:r>
                        <a:rPr lang="fr-BE" sz="1600" dirty="0"/>
                        <a:t>Opportunités de carrière</a:t>
                      </a:r>
                    </a:p>
                    <a:p>
                      <a:pPr marL="742950" lvl="1" indent="-285750">
                        <a:buFont typeface="Arial"/>
                        <a:buChar char="•"/>
                      </a:pPr>
                      <a:r>
                        <a:rPr lang="fr-BE" sz="1600" dirty="0"/>
                        <a:t>Possibilités d'expression</a:t>
                      </a:r>
                    </a:p>
                    <a:p>
                      <a:pPr marL="742950" lvl="1" indent="-285750">
                        <a:buFont typeface="Arial"/>
                        <a:buChar char="•"/>
                      </a:pPr>
                      <a:r>
                        <a:rPr lang="fr-BE" sz="1600" dirty="0"/>
                        <a:t>Soutien de la hiérarchie</a:t>
                      </a:r>
                    </a:p>
                    <a:p>
                      <a:endParaRPr lang="fr-BE" sz="1600" b="1" dirty="0">
                        <a:solidFill>
                          <a:srgbClr val="D2533C"/>
                        </a:solidFill>
                      </a:endParaRPr>
                    </a:p>
                    <a:p>
                      <a:r>
                        <a:rPr lang="fr-BE" sz="1600" b="1" dirty="0">
                          <a:solidFill>
                            <a:schemeClr val="tx2"/>
                          </a:solidFill>
                        </a:rPr>
                        <a:t>Pour les hommes</a:t>
                      </a:r>
                    </a:p>
                    <a:p>
                      <a:pPr marL="742950" lvl="1" indent="-285750">
                        <a:buFont typeface="Arial"/>
                        <a:buChar char="•"/>
                      </a:pPr>
                      <a:r>
                        <a:rPr lang="fr-BE" sz="1600" dirty="0"/>
                        <a:t>Bénéficier d'un bon contrat, d'un bon niveau de salaire ou d'un panier de rémunération flexible</a:t>
                      </a:r>
                    </a:p>
                  </a:txBody>
                  <a:tcPr>
                    <a:solidFill>
                      <a:schemeClr val="accent6">
                        <a:lumMod val="60000"/>
                        <a:lumOff val="40000"/>
                      </a:schemeClr>
                    </a:solidFill>
                  </a:tcPr>
                </a:tc>
                <a:tc>
                  <a:txBody>
                    <a:bodyPr/>
                    <a:lstStyle/>
                    <a:p>
                      <a:r>
                        <a:rPr lang="fr-BE" sz="1600" b="1" dirty="0">
                          <a:solidFill>
                            <a:srgbClr val="1F497D"/>
                          </a:solidFill>
                        </a:rPr>
                        <a:t>Pour les femmes et les hommes</a:t>
                      </a:r>
                    </a:p>
                    <a:p>
                      <a:pPr marL="742950" lvl="1" indent="-285750">
                        <a:buFont typeface="Arial"/>
                        <a:buChar char="•"/>
                      </a:pPr>
                      <a:r>
                        <a:rPr lang="fr-BE" sz="1600" dirty="0"/>
                        <a:t>Rythmes de travail élevés</a:t>
                      </a:r>
                    </a:p>
                    <a:p>
                      <a:pPr marL="742950" lvl="1" indent="-285750">
                        <a:buFont typeface="Arial"/>
                        <a:buChar char="•"/>
                      </a:pPr>
                      <a:r>
                        <a:rPr lang="fr-BE" sz="1600" dirty="0"/>
                        <a:t>Exposition à des risques physiques, biologiques ou posturaux</a:t>
                      </a:r>
                    </a:p>
                    <a:p>
                      <a:pPr marL="742950" lvl="1" indent="-285750">
                        <a:buFont typeface="Arial"/>
                        <a:buChar char="•"/>
                      </a:pPr>
                      <a:r>
                        <a:rPr lang="fr-BE" sz="1600" dirty="0"/>
                        <a:t>Confrontation à des comportements agressifs ou au harcèlement</a:t>
                      </a:r>
                    </a:p>
                    <a:p>
                      <a:endParaRPr lang="fr-BE" sz="1600" b="1" dirty="0">
                        <a:solidFill>
                          <a:srgbClr val="D2533C"/>
                        </a:solidFill>
                      </a:endParaRPr>
                    </a:p>
                    <a:p>
                      <a:r>
                        <a:rPr lang="fr-BE" sz="1600" b="1" dirty="0">
                          <a:solidFill>
                            <a:srgbClr val="1F497D"/>
                          </a:solidFill>
                        </a:rPr>
                        <a:t>Pour les femmes</a:t>
                      </a:r>
                    </a:p>
                    <a:p>
                      <a:pPr marL="742950" lvl="1" indent="-285750">
                        <a:buFont typeface="Arial"/>
                        <a:buChar char="•"/>
                      </a:pPr>
                      <a:r>
                        <a:rPr lang="fr-BE" sz="1600" dirty="0"/>
                        <a:t>Pression émotionnelle</a:t>
                      </a:r>
                    </a:p>
                    <a:p>
                      <a:pPr marL="742950" lvl="1" indent="-285750">
                        <a:buFont typeface="Arial"/>
                        <a:buChar char="•"/>
                      </a:pPr>
                      <a:r>
                        <a:rPr lang="fr-BE" sz="1600" dirty="0"/>
                        <a:t>Lieux de travail variés</a:t>
                      </a:r>
                    </a:p>
                    <a:p>
                      <a:pPr marL="742950" lvl="1" indent="-285750">
                        <a:buFont typeface="Arial"/>
                        <a:buChar char="•"/>
                      </a:pPr>
                      <a:r>
                        <a:rPr lang="fr-BE" sz="1600" dirty="0"/>
                        <a:t>Horaires atypiques ou flexibles</a:t>
                      </a:r>
                    </a:p>
                  </a:txBody>
                  <a:tcPr>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53917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C0E4675-DCC9-7641-9609-23408E69F4FA}"/>
              </a:ext>
            </a:extLst>
          </p:cNvPr>
          <p:cNvSpPr>
            <a:spLocks noGrp="1"/>
          </p:cNvSpPr>
          <p:nvPr>
            <p:ph type="sldNum" sz="quarter" idx="12"/>
          </p:nvPr>
        </p:nvSpPr>
        <p:spPr/>
        <p:txBody>
          <a:bodyPr/>
          <a:lstStyle/>
          <a:p>
            <a:fld id="{F38DF745-7D3F-47F4-83A3-874385CFAA69}" type="slidenum">
              <a:rPr lang="en-US" smtClean="0"/>
              <a:pPr/>
              <a:t>14</a:t>
            </a:fld>
            <a:endParaRPr lang="en-US"/>
          </a:p>
        </p:txBody>
      </p:sp>
      <p:sp>
        <p:nvSpPr>
          <p:cNvPr id="4" name="Espace réservé du pied de page 6">
            <a:extLst>
              <a:ext uri="{FF2B5EF4-FFF2-40B4-BE49-F238E27FC236}">
                <a16:creationId xmlns:a16="http://schemas.microsoft.com/office/drawing/2014/main" id="{0733A766-8D7E-AB4C-8CDF-F657CDEA556F}"/>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graphicFrame>
        <p:nvGraphicFramePr>
          <p:cNvPr id="5" name="Objet 4">
            <a:extLst>
              <a:ext uri="{FF2B5EF4-FFF2-40B4-BE49-F238E27FC236}">
                <a16:creationId xmlns:a16="http://schemas.microsoft.com/office/drawing/2014/main" id="{60ADC676-CC61-704E-9B74-94958EB2C9A5}"/>
              </a:ext>
            </a:extLst>
          </p:cNvPr>
          <p:cNvGraphicFramePr>
            <a:graphicFrameLocks noChangeAspect="1"/>
          </p:cNvGraphicFramePr>
          <p:nvPr>
            <p:extLst>
              <p:ext uri="{D42A27DB-BD31-4B8C-83A1-F6EECF244321}">
                <p14:modId xmlns:p14="http://schemas.microsoft.com/office/powerpoint/2010/main" val="3276423988"/>
              </p:ext>
            </p:extLst>
          </p:nvPr>
        </p:nvGraphicFramePr>
        <p:xfrm>
          <a:off x="1475656" y="476672"/>
          <a:ext cx="5854700" cy="6489700"/>
        </p:xfrm>
        <a:graphic>
          <a:graphicData uri="http://schemas.openxmlformats.org/presentationml/2006/ole">
            <mc:AlternateContent xmlns:mc="http://schemas.openxmlformats.org/markup-compatibility/2006">
              <mc:Choice xmlns:v="urn:schemas-microsoft-com:vml" Requires="v">
                <p:oleObj spid="_x0000_s1032" name="Document" r:id="rId3" imgW="5854700" imgH="6489700" progId="Word.Document.12">
                  <p:embed/>
                </p:oleObj>
              </mc:Choice>
              <mc:Fallback>
                <p:oleObj name="Document" r:id="rId3" imgW="5854700" imgH="6489700" progId="Word.Document.12">
                  <p:embed/>
                  <p:pic>
                    <p:nvPicPr>
                      <p:cNvPr id="4" name="Objet 3"/>
                      <p:cNvPicPr/>
                      <p:nvPr/>
                    </p:nvPicPr>
                    <p:blipFill>
                      <a:blip r:embed="rId4"/>
                      <a:stretch>
                        <a:fillRect/>
                      </a:stretch>
                    </p:blipFill>
                    <p:spPr>
                      <a:xfrm>
                        <a:off x="1475656" y="476672"/>
                        <a:ext cx="5854700" cy="6489700"/>
                      </a:xfrm>
                      <a:prstGeom prst="rect">
                        <a:avLst/>
                      </a:prstGeom>
                    </p:spPr>
                  </p:pic>
                </p:oleObj>
              </mc:Fallback>
            </mc:AlternateContent>
          </a:graphicData>
        </a:graphic>
      </p:graphicFrame>
    </p:spTree>
    <p:extLst>
      <p:ext uri="{BB962C8B-B14F-4D97-AF65-F5344CB8AC3E}">
        <p14:creationId xmlns:p14="http://schemas.microsoft.com/office/powerpoint/2010/main" val="2425546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noFill/>
        </p:spPr>
        <p:txBody>
          <a:bodyPr anchor="b">
            <a:normAutofit/>
          </a:bodyPr>
          <a:lstStyle/>
          <a:p>
            <a:endParaRPr lang="fr-BE" dirty="0">
              <a:solidFill>
                <a:schemeClr val="bg1"/>
              </a:solidFill>
            </a:endParaRPr>
          </a:p>
        </p:txBody>
      </p:sp>
      <p:sp>
        <p:nvSpPr>
          <p:cNvPr id="3" name="Espace réservé du contenu 2"/>
          <p:cNvSpPr>
            <a:spLocks noGrp="1"/>
          </p:cNvSpPr>
          <p:nvPr>
            <p:ph idx="1"/>
          </p:nvPr>
        </p:nvSpPr>
        <p:spPr>
          <a:xfrm>
            <a:off x="2971800" y="792080"/>
            <a:ext cx="5715000" cy="5577840"/>
          </a:xfrm>
        </p:spPr>
        <p:txBody>
          <a:bodyPr>
            <a:normAutofit/>
          </a:bodyPr>
          <a:lstStyle/>
          <a:p>
            <a:pPr marL="0" lvl="1" indent="0">
              <a:lnSpc>
                <a:spcPct val="90000"/>
              </a:lnSpc>
              <a:buNone/>
            </a:pPr>
            <a:r>
              <a:rPr lang="fr-FR" sz="2000" dirty="0"/>
              <a:t>Les attentes à l’égard du travail:</a:t>
            </a:r>
          </a:p>
          <a:p>
            <a:pPr marL="182880" lvl="1">
              <a:lnSpc>
                <a:spcPct val="90000"/>
              </a:lnSpc>
            </a:pPr>
            <a:endParaRPr lang="fr-FR" sz="2000" dirty="0"/>
          </a:p>
          <a:p>
            <a:pPr marL="457200" lvl="2">
              <a:lnSpc>
                <a:spcPct val="90000"/>
              </a:lnSpc>
            </a:pPr>
            <a:r>
              <a:rPr lang="fr-FR" sz="1600" dirty="0">
                <a:solidFill>
                  <a:schemeClr val="accent1"/>
                </a:solidFill>
              </a:rPr>
              <a:t>Instrumentales</a:t>
            </a:r>
            <a:r>
              <a:rPr lang="fr-FR" sz="1600" dirty="0"/>
              <a:t> &gt;  attentes matérielles ou pratiques (salaire, sécurité d'emploi…)</a:t>
            </a:r>
          </a:p>
          <a:p>
            <a:pPr marL="457200" lvl="2">
              <a:lnSpc>
                <a:spcPct val="90000"/>
              </a:lnSpc>
            </a:pPr>
            <a:endParaRPr lang="fr-FR" sz="1600" dirty="0"/>
          </a:p>
          <a:p>
            <a:pPr marL="457200" lvl="2">
              <a:lnSpc>
                <a:spcPct val="90000"/>
              </a:lnSpc>
            </a:pPr>
            <a:r>
              <a:rPr lang="fr-FR" sz="1600" dirty="0">
                <a:solidFill>
                  <a:schemeClr val="accent1"/>
                </a:solidFill>
              </a:rPr>
              <a:t>Sociales</a:t>
            </a:r>
            <a:r>
              <a:rPr lang="fr-FR" sz="1600" dirty="0"/>
              <a:t> &gt; relations humaines au travail </a:t>
            </a:r>
          </a:p>
          <a:p>
            <a:pPr marL="457200" lvl="2">
              <a:lnSpc>
                <a:spcPct val="90000"/>
              </a:lnSpc>
            </a:pPr>
            <a:endParaRPr lang="fr-FR" sz="1600" dirty="0"/>
          </a:p>
          <a:p>
            <a:pPr marL="457200" lvl="2">
              <a:lnSpc>
                <a:spcPct val="90000"/>
              </a:lnSpc>
            </a:pPr>
            <a:r>
              <a:rPr lang="fr-FR" sz="1600" dirty="0">
                <a:solidFill>
                  <a:schemeClr val="accent1"/>
                </a:solidFill>
              </a:rPr>
              <a:t>Expressives</a:t>
            </a:r>
            <a:r>
              <a:rPr lang="fr-FR" sz="1600" dirty="0"/>
              <a:t> &gt; possibilités de développement personnel, épanouissement, contenu du travail, développement des compétences, sens, reconnaissance sentiment de réussite, utilité sociale, autonomie</a:t>
            </a:r>
          </a:p>
          <a:p>
            <a:pPr marL="182880" lvl="1">
              <a:lnSpc>
                <a:spcPct val="90000"/>
              </a:lnSpc>
            </a:pPr>
            <a:endParaRPr lang="fr-FR" sz="2000" dirty="0"/>
          </a:p>
          <a:p>
            <a:pPr marL="182880" lvl="1">
              <a:lnSpc>
                <a:spcPct val="90000"/>
              </a:lnSpc>
            </a:pPr>
            <a:endParaRPr lang="fr-FR" sz="2000" dirty="0"/>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Composante</a:t>
            </a:r>
            <a:r>
              <a:rPr lang="en-US" sz="1800" dirty="0">
                <a:solidFill>
                  <a:schemeClr val="accent1"/>
                </a:solidFill>
              </a:rPr>
              <a:t> </a:t>
            </a:r>
            <a:r>
              <a:rPr lang="en-US" sz="1800" dirty="0" err="1">
                <a:solidFill>
                  <a:schemeClr val="accent1"/>
                </a:solidFill>
              </a:rPr>
              <a:t>intrinsèque</a:t>
            </a:r>
            <a:r>
              <a:rPr lang="en-US" sz="1800" dirty="0">
                <a:solidFill>
                  <a:schemeClr val="accent1"/>
                </a:solidFill>
              </a:rPr>
              <a:t> du travail</a:t>
            </a:r>
          </a:p>
          <a:p>
            <a:endParaRPr lang="en-US" dirty="0"/>
          </a:p>
          <a:p>
            <a:endParaRPr lang="en-US" dirty="0"/>
          </a:p>
          <a:p>
            <a:r>
              <a:rPr lang="nl-BE" i="1" dirty="0"/>
              <a:t>(Méda, Vendramin, 2013)</a:t>
            </a:r>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15</a:t>
            </a:fld>
            <a:endParaRPr lang="en-US"/>
          </a:p>
        </p:txBody>
      </p:sp>
    </p:spTree>
    <p:extLst>
      <p:ext uri="{BB962C8B-B14F-4D97-AF65-F5344CB8AC3E}">
        <p14:creationId xmlns:p14="http://schemas.microsoft.com/office/powerpoint/2010/main" val="2000054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noFill/>
        </p:spPr>
        <p:txBody>
          <a:bodyPr anchor="b">
            <a:normAutofit/>
          </a:bodyPr>
          <a:lstStyle/>
          <a:p>
            <a:endParaRPr lang="fr-BE" dirty="0">
              <a:solidFill>
                <a:schemeClr val="bg1"/>
              </a:solidFill>
            </a:endParaRPr>
          </a:p>
        </p:txBody>
      </p:sp>
      <p:sp>
        <p:nvSpPr>
          <p:cNvPr id="3" name="Espace réservé du contenu 2"/>
          <p:cNvSpPr>
            <a:spLocks noGrp="1"/>
          </p:cNvSpPr>
          <p:nvPr>
            <p:ph idx="1"/>
          </p:nvPr>
        </p:nvSpPr>
        <p:spPr>
          <a:xfrm>
            <a:off x="2971800" y="792080"/>
            <a:ext cx="5715000" cy="5577840"/>
          </a:xfrm>
        </p:spPr>
        <p:txBody>
          <a:bodyPr>
            <a:normAutofit/>
          </a:bodyPr>
          <a:lstStyle/>
          <a:p>
            <a:pPr marL="182880" lvl="1">
              <a:lnSpc>
                <a:spcPct val="90000"/>
              </a:lnSpc>
            </a:pPr>
            <a:r>
              <a:rPr lang="nl-BE" sz="2000" dirty="0">
                <a:solidFill>
                  <a:schemeClr val="accent1"/>
                </a:solidFill>
              </a:rPr>
              <a:t>Vieillissement démographique</a:t>
            </a:r>
          </a:p>
          <a:p>
            <a:pPr marL="274320" lvl="1" indent="0">
              <a:buNone/>
            </a:pPr>
            <a:r>
              <a:rPr lang="fr-FR" sz="1400" dirty="0"/>
              <a:t>Taux d’emploi des 55-64 ans, par sexe, Belgique, 2000-2015 (%)</a:t>
            </a:r>
            <a:r>
              <a:rPr lang="fr-BE" sz="1400" dirty="0"/>
              <a:t> </a:t>
            </a:r>
          </a:p>
          <a:p>
            <a:pPr marL="274320" lvl="1" indent="0">
              <a:buNone/>
            </a:pPr>
            <a:r>
              <a:rPr lang="fr-FR" sz="1400" dirty="0"/>
              <a:t>Source: enquête sur les forces de travail, Eurostat</a:t>
            </a:r>
          </a:p>
          <a:p>
            <a:pPr marL="182880" lvl="1">
              <a:lnSpc>
                <a:spcPct val="90000"/>
              </a:lnSpc>
            </a:pPr>
            <a:endParaRPr lang="nl-BE" sz="1400" dirty="0"/>
          </a:p>
          <a:p>
            <a:pPr marL="182880" lvl="1">
              <a:lnSpc>
                <a:spcPct val="90000"/>
              </a:lnSpc>
            </a:pPr>
            <a:endParaRPr lang="nl-BE" sz="1400" dirty="0"/>
          </a:p>
          <a:p>
            <a:pPr marL="182880" lvl="1">
              <a:lnSpc>
                <a:spcPct val="90000"/>
              </a:lnSpc>
            </a:pPr>
            <a:endParaRPr lang="nl-BE" sz="1400" dirty="0"/>
          </a:p>
          <a:p>
            <a:pPr marL="182880" lvl="1">
              <a:lnSpc>
                <a:spcPct val="90000"/>
              </a:lnSpc>
            </a:pPr>
            <a:endParaRPr lang="nl-BE" sz="1400" dirty="0"/>
          </a:p>
          <a:p>
            <a:pPr marL="182880" lvl="1">
              <a:lnSpc>
                <a:spcPct val="90000"/>
              </a:lnSpc>
            </a:pPr>
            <a:endParaRPr lang="nl-BE" sz="1400" dirty="0"/>
          </a:p>
          <a:p>
            <a:pPr marL="182880" lvl="1">
              <a:lnSpc>
                <a:spcPct val="90000"/>
              </a:lnSpc>
            </a:pPr>
            <a:endParaRPr lang="nl-BE" sz="2000" dirty="0"/>
          </a:p>
          <a:p>
            <a:pPr marL="0" lvl="1" indent="0">
              <a:lnSpc>
                <a:spcPct val="90000"/>
              </a:lnSpc>
              <a:buNone/>
            </a:pPr>
            <a:endParaRPr lang="nl-BE" sz="2000" dirty="0"/>
          </a:p>
          <a:p>
            <a:pPr marL="182880" lvl="1">
              <a:lnSpc>
                <a:spcPct val="90000"/>
              </a:lnSpc>
            </a:pPr>
            <a:r>
              <a:rPr lang="nl-BE" sz="2000" dirty="0">
                <a:solidFill>
                  <a:schemeClr val="accent1"/>
                </a:solidFill>
              </a:rPr>
              <a:t>Numérisation de l’économie</a:t>
            </a:r>
          </a:p>
          <a:p>
            <a:pPr marL="457200" lvl="2">
              <a:lnSpc>
                <a:spcPct val="90000"/>
              </a:lnSpc>
            </a:pPr>
            <a:r>
              <a:rPr lang="nl-BE" sz="1600" dirty="0"/>
              <a:t>Des prévisions alarmistes sur le volume d’emploi &gt; relativées et contredites</a:t>
            </a:r>
          </a:p>
          <a:p>
            <a:pPr marL="457200" lvl="2">
              <a:lnSpc>
                <a:spcPct val="90000"/>
              </a:lnSpc>
            </a:pPr>
            <a:r>
              <a:rPr lang="nl-BE" sz="1600" dirty="0"/>
              <a:t>Mais des </a:t>
            </a:r>
            <a:r>
              <a:rPr lang="fr-FR" sz="1600" dirty="0"/>
              <a:t>changements massifs attendus dans les tâches / les métiers / les emplois</a:t>
            </a:r>
            <a:endParaRPr lang="nl-BE" sz="1600" dirty="0"/>
          </a:p>
          <a:p>
            <a:pPr marL="182880" lvl="1">
              <a:lnSpc>
                <a:spcPct val="90000"/>
              </a:lnSpc>
            </a:pPr>
            <a:endParaRPr lang="nl-BE" sz="2000" dirty="0">
              <a:solidFill>
                <a:schemeClr val="accent1"/>
              </a:solidFill>
            </a:endParaRPr>
          </a:p>
          <a:p>
            <a:pPr marL="182880" lvl="1">
              <a:lnSpc>
                <a:spcPct val="90000"/>
              </a:lnSpc>
            </a:pPr>
            <a:r>
              <a:rPr lang="nl-BE" sz="2000" dirty="0">
                <a:solidFill>
                  <a:schemeClr val="accent1"/>
                </a:solidFill>
              </a:rPr>
              <a:t>Life long learning (LLL)</a:t>
            </a:r>
          </a:p>
          <a:p>
            <a:pPr marL="457200" lvl="2">
              <a:lnSpc>
                <a:spcPct val="90000"/>
              </a:lnSpc>
            </a:pPr>
            <a:r>
              <a:rPr lang="nl-BE" sz="1600" dirty="0"/>
              <a:t>Le BE à la traîne de l’UE</a:t>
            </a:r>
          </a:p>
          <a:p>
            <a:pPr marL="457200" lvl="2">
              <a:lnSpc>
                <a:spcPct val="90000"/>
              </a:lnSpc>
            </a:pPr>
            <a:r>
              <a:rPr lang="nl-BE" sz="1600" dirty="0"/>
              <a:t>De lentes avancées</a:t>
            </a:r>
          </a:p>
          <a:p>
            <a:pPr marL="457200" lvl="2">
              <a:lnSpc>
                <a:spcPct val="90000"/>
              </a:lnSpc>
            </a:pPr>
            <a:endParaRPr lang="nl-BE" sz="1600" dirty="0">
              <a:solidFill>
                <a:schemeClr val="accent1"/>
              </a:solidFill>
            </a:endParaRPr>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Contexte</a:t>
            </a:r>
            <a:r>
              <a:rPr lang="en-US" sz="1800" dirty="0">
                <a:solidFill>
                  <a:schemeClr val="accent1"/>
                </a:solidFill>
              </a:rPr>
              <a:t> et </a:t>
            </a:r>
          </a:p>
          <a:p>
            <a:r>
              <a:rPr lang="en-US" sz="1800" dirty="0" err="1">
                <a:solidFill>
                  <a:schemeClr val="accent1"/>
                </a:solidFill>
              </a:rPr>
              <a:t>enjeux</a:t>
            </a:r>
            <a:endParaRPr lang="en-US" sz="1800" dirty="0">
              <a:solidFill>
                <a:schemeClr val="accent1"/>
              </a:solidFill>
            </a:endParaRPr>
          </a:p>
          <a:p>
            <a:endParaRPr lang="en-US" sz="1800" dirty="0">
              <a:solidFill>
                <a:schemeClr val="accent1"/>
              </a:solidFill>
            </a:endParaRPr>
          </a:p>
          <a:p>
            <a:endParaRPr lang="en-US" dirty="0">
              <a:solidFill>
                <a:schemeClr val="accent1"/>
              </a:solidFill>
            </a:endParaRPr>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16</a:t>
            </a:fld>
            <a:endParaRPr lang="en-US"/>
          </a:p>
        </p:txBody>
      </p:sp>
      <p:graphicFrame>
        <p:nvGraphicFramePr>
          <p:cNvPr id="8" name="Espace réservé du contenu 5">
            <a:extLst>
              <a:ext uri="{FF2B5EF4-FFF2-40B4-BE49-F238E27FC236}">
                <a16:creationId xmlns:a16="http://schemas.microsoft.com/office/drawing/2014/main" id="{6774FC55-C334-5748-A534-37DD17C8DFC1}"/>
              </a:ext>
            </a:extLst>
          </p:cNvPr>
          <p:cNvGraphicFramePr>
            <a:graphicFrameLocks/>
          </p:cNvGraphicFramePr>
          <p:nvPr>
            <p:extLst>
              <p:ext uri="{D42A27DB-BD31-4B8C-83A1-F6EECF244321}">
                <p14:modId xmlns:p14="http://schemas.microsoft.com/office/powerpoint/2010/main" val="2558706014"/>
              </p:ext>
            </p:extLst>
          </p:nvPr>
        </p:nvGraphicFramePr>
        <p:xfrm>
          <a:off x="2339752" y="1780893"/>
          <a:ext cx="6480719" cy="1435334"/>
        </p:xfrm>
        <a:graphic>
          <a:graphicData uri="http://schemas.openxmlformats.org/drawingml/2006/table">
            <a:tbl>
              <a:tblPr firstRow="1" bandRow="1">
                <a:tableStyleId>{5C22544A-7EE6-4342-B048-85BDC9FD1C3A}</a:tableStyleId>
              </a:tblPr>
              <a:tblGrid>
                <a:gridCol w="925817">
                  <a:extLst>
                    <a:ext uri="{9D8B030D-6E8A-4147-A177-3AD203B41FA5}">
                      <a16:colId xmlns:a16="http://schemas.microsoft.com/office/drawing/2014/main" val="20000"/>
                    </a:ext>
                  </a:extLst>
                </a:gridCol>
                <a:gridCol w="925817">
                  <a:extLst>
                    <a:ext uri="{9D8B030D-6E8A-4147-A177-3AD203B41FA5}">
                      <a16:colId xmlns:a16="http://schemas.microsoft.com/office/drawing/2014/main" val="20001"/>
                    </a:ext>
                  </a:extLst>
                </a:gridCol>
                <a:gridCol w="925817">
                  <a:extLst>
                    <a:ext uri="{9D8B030D-6E8A-4147-A177-3AD203B41FA5}">
                      <a16:colId xmlns:a16="http://schemas.microsoft.com/office/drawing/2014/main" val="20002"/>
                    </a:ext>
                  </a:extLst>
                </a:gridCol>
                <a:gridCol w="925817">
                  <a:extLst>
                    <a:ext uri="{9D8B030D-6E8A-4147-A177-3AD203B41FA5}">
                      <a16:colId xmlns:a16="http://schemas.microsoft.com/office/drawing/2014/main" val="20003"/>
                    </a:ext>
                  </a:extLst>
                </a:gridCol>
                <a:gridCol w="925817">
                  <a:extLst>
                    <a:ext uri="{9D8B030D-6E8A-4147-A177-3AD203B41FA5}">
                      <a16:colId xmlns:a16="http://schemas.microsoft.com/office/drawing/2014/main" val="20004"/>
                    </a:ext>
                  </a:extLst>
                </a:gridCol>
                <a:gridCol w="925817">
                  <a:extLst>
                    <a:ext uri="{9D8B030D-6E8A-4147-A177-3AD203B41FA5}">
                      <a16:colId xmlns:a16="http://schemas.microsoft.com/office/drawing/2014/main" val="858165293"/>
                    </a:ext>
                  </a:extLst>
                </a:gridCol>
                <a:gridCol w="925817">
                  <a:extLst>
                    <a:ext uri="{9D8B030D-6E8A-4147-A177-3AD203B41FA5}">
                      <a16:colId xmlns:a16="http://schemas.microsoft.com/office/drawing/2014/main" val="20005"/>
                    </a:ext>
                  </a:extLst>
                </a:gridCol>
              </a:tblGrid>
              <a:tr h="652685">
                <a:tc>
                  <a:txBody>
                    <a:bodyPr/>
                    <a:lstStyle/>
                    <a:p>
                      <a:endParaRPr lang="fr-FR" sz="1200" dirty="0"/>
                    </a:p>
                  </a:txBody>
                  <a:tcPr/>
                </a:tc>
                <a:tc>
                  <a:txBody>
                    <a:bodyPr/>
                    <a:lstStyle/>
                    <a:p>
                      <a:pPr algn="ctr"/>
                      <a:r>
                        <a:rPr lang="fr-FR" sz="1200" b="0" dirty="0"/>
                        <a:t>2000</a:t>
                      </a:r>
                    </a:p>
                  </a:txBody>
                  <a:tcPr/>
                </a:tc>
                <a:tc>
                  <a:txBody>
                    <a:bodyPr/>
                    <a:lstStyle/>
                    <a:p>
                      <a:pPr algn="ctr"/>
                      <a:r>
                        <a:rPr lang="fr-FR" sz="1200" b="0" dirty="0"/>
                        <a:t>2005</a:t>
                      </a:r>
                    </a:p>
                  </a:txBody>
                  <a:tcPr/>
                </a:tc>
                <a:tc>
                  <a:txBody>
                    <a:bodyPr/>
                    <a:lstStyle/>
                    <a:p>
                      <a:pPr algn="ctr"/>
                      <a:r>
                        <a:rPr lang="fr-FR" sz="1200" b="0" dirty="0"/>
                        <a:t>2010</a:t>
                      </a:r>
                    </a:p>
                  </a:txBody>
                  <a:tcPr/>
                </a:tc>
                <a:tc>
                  <a:txBody>
                    <a:bodyPr/>
                    <a:lstStyle/>
                    <a:p>
                      <a:pPr algn="ctr"/>
                      <a:r>
                        <a:rPr lang="fr-FR" sz="1200" b="0" dirty="0"/>
                        <a:t>2015</a:t>
                      </a:r>
                    </a:p>
                  </a:txBody>
                  <a:tcPr/>
                </a:tc>
                <a:tc>
                  <a:txBody>
                    <a:bodyPr/>
                    <a:lstStyle/>
                    <a:p>
                      <a:pPr algn="ctr"/>
                      <a:r>
                        <a:rPr lang="fr-FR" sz="1200" b="0" dirty="0"/>
                        <a:t>2020</a:t>
                      </a:r>
                    </a:p>
                  </a:txBody>
                  <a:tcPr/>
                </a:tc>
                <a:tc>
                  <a:txBody>
                    <a:bodyPr/>
                    <a:lstStyle/>
                    <a:p>
                      <a:pPr algn="ctr"/>
                      <a:r>
                        <a:rPr lang="fr-FR" sz="1200" b="0" dirty="0"/>
                        <a:t>2000/2020</a:t>
                      </a:r>
                    </a:p>
                  </a:txBody>
                  <a:tcPr/>
                </a:tc>
                <a:extLst>
                  <a:ext uri="{0D108BD9-81ED-4DB2-BD59-A6C34878D82A}">
                    <a16:rowId xmlns:a16="http://schemas.microsoft.com/office/drawing/2014/main" val="10000"/>
                  </a:ext>
                </a:extLst>
              </a:tr>
              <a:tr h="444933">
                <a:tc>
                  <a:txBody>
                    <a:bodyPr/>
                    <a:lstStyle/>
                    <a:p>
                      <a:r>
                        <a:rPr lang="fr-FR" sz="1200" dirty="0"/>
                        <a:t>Hommes</a:t>
                      </a:r>
                    </a:p>
                  </a:txBody>
                  <a:tcPr/>
                </a:tc>
                <a:tc>
                  <a:txBody>
                    <a:bodyPr/>
                    <a:lstStyle/>
                    <a:p>
                      <a:pPr algn="ctr"/>
                      <a:r>
                        <a:rPr lang="fr-FR" sz="1200" dirty="0"/>
                        <a:t>36,3</a:t>
                      </a:r>
                    </a:p>
                  </a:txBody>
                  <a:tcPr/>
                </a:tc>
                <a:tc>
                  <a:txBody>
                    <a:bodyPr/>
                    <a:lstStyle/>
                    <a:p>
                      <a:pPr algn="ctr"/>
                      <a:r>
                        <a:rPr lang="fr-FR" sz="1200" dirty="0"/>
                        <a:t>41,0</a:t>
                      </a:r>
                    </a:p>
                  </a:txBody>
                  <a:tcPr/>
                </a:tc>
                <a:tc>
                  <a:txBody>
                    <a:bodyPr/>
                    <a:lstStyle/>
                    <a:p>
                      <a:pPr algn="ctr"/>
                      <a:r>
                        <a:rPr lang="fr-FR" sz="1200" dirty="0"/>
                        <a:t>46,9</a:t>
                      </a:r>
                    </a:p>
                  </a:txBody>
                  <a:tcPr/>
                </a:tc>
                <a:tc>
                  <a:txBody>
                    <a:bodyPr/>
                    <a:lstStyle/>
                    <a:p>
                      <a:pPr algn="ctr"/>
                      <a:r>
                        <a:rPr lang="fr-FR" sz="1200" dirty="0"/>
                        <a:t>48,9</a:t>
                      </a:r>
                    </a:p>
                  </a:txBody>
                  <a:tcPr/>
                </a:tc>
                <a:tc>
                  <a:txBody>
                    <a:bodyPr/>
                    <a:lstStyle/>
                    <a:p>
                      <a:pPr algn="ctr"/>
                      <a:r>
                        <a:rPr lang="fr-FR" sz="1200" dirty="0"/>
                        <a:t>58,4</a:t>
                      </a:r>
                    </a:p>
                  </a:txBody>
                  <a:tcPr/>
                </a:tc>
                <a:tc>
                  <a:txBody>
                    <a:bodyPr/>
                    <a:lstStyle/>
                    <a:p>
                      <a:pPr algn="ctr"/>
                      <a:r>
                        <a:rPr lang="fr-FR" sz="1200" dirty="0"/>
                        <a:t>+ 21,8</a:t>
                      </a:r>
                    </a:p>
                  </a:txBody>
                  <a:tcPr/>
                </a:tc>
                <a:extLst>
                  <a:ext uri="{0D108BD9-81ED-4DB2-BD59-A6C34878D82A}">
                    <a16:rowId xmlns:a16="http://schemas.microsoft.com/office/drawing/2014/main" val="10001"/>
                  </a:ext>
                </a:extLst>
              </a:tr>
              <a:tr h="337716">
                <a:tc>
                  <a:txBody>
                    <a:bodyPr/>
                    <a:lstStyle/>
                    <a:p>
                      <a:r>
                        <a:rPr lang="fr-FR" sz="1200" dirty="0"/>
                        <a:t>Femmes</a:t>
                      </a:r>
                    </a:p>
                  </a:txBody>
                  <a:tcPr/>
                </a:tc>
                <a:tc>
                  <a:txBody>
                    <a:bodyPr/>
                    <a:lstStyle/>
                    <a:p>
                      <a:pPr algn="ctr"/>
                      <a:r>
                        <a:rPr lang="fr-FR" sz="1200" dirty="0"/>
                        <a:t>17,7</a:t>
                      </a:r>
                    </a:p>
                  </a:txBody>
                  <a:tcPr/>
                </a:tc>
                <a:tc>
                  <a:txBody>
                    <a:bodyPr/>
                    <a:lstStyle/>
                    <a:p>
                      <a:pPr algn="ctr"/>
                      <a:r>
                        <a:rPr lang="fr-FR" sz="1200" dirty="0"/>
                        <a:t>22,7</a:t>
                      </a:r>
                    </a:p>
                  </a:txBody>
                  <a:tcPr/>
                </a:tc>
                <a:tc>
                  <a:txBody>
                    <a:bodyPr/>
                    <a:lstStyle/>
                    <a:p>
                      <a:pPr algn="ctr"/>
                      <a:r>
                        <a:rPr lang="fr-FR" sz="1200" dirty="0"/>
                        <a:t>29,1</a:t>
                      </a:r>
                    </a:p>
                  </a:txBody>
                  <a:tcPr/>
                </a:tc>
                <a:tc>
                  <a:txBody>
                    <a:bodyPr/>
                    <a:lstStyle/>
                    <a:p>
                      <a:pPr algn="ctr"/>
                      <a:r>
                        <a:rPr lang="fr-FR" sz="1200" dirty="0"/>
                        <a:t>39,3</a:t>
                      </a:r>
                    </a:p>
                  </a:txBody>
                  <a:tcPr/>
                </a:tc>
                <a:tc>
                  <a:txBody>
                    <a:bodyPr/>
                    <a:lstStyle/>
                    <a:p>
                      <a:pPr algn="ctr"/>
                      <a:r>
                        <a:rPr lang="fr-FR" sz="1200" dirty="0"/>
                        <a:t>47,8</a:t>
                      </a:r>
                    </a:p>
                  </a:txBody>
                  <a:tcPr/>
                </a:tc>
                <a:tc>
                  <a:txBody>
                    <a:bodyPr/>
                    <a:lstStyle/>
                    <a:p>
                      <a:pPr algn="ctr"/>
                      <a:r>
                        <a:rPr lang="fr-FR" sz="1200" dirty="0"/>
                        <a:t>+ 30,1</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86046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4B6268-A718-144E-9F64-F73E857129AF}"/>
              </a:ext>
            </a:extLst>
          </p:cNvPr>
          <p:cNvSpPr>
            <a:spLocks noGrp="1"/>
          </p:cNvSpPr>
          <p:nvPr>
            <p:ph type="title"/>
          </p:nvPr>
        </p:nvSpPr>
        <p:spPr/>
        <p:txBody>
          <a:bodyPr/>
          <a:lstStyle/>
          <a:p>
            <a:r>
              <a:rPr lang="fr-FR" dirty="0"/>
              <a:t>Références</a:t>
            </a:r>
          </a:p>
        </p:txBody>
      </p:sp>
      <p:sp>
        <p:nvSpPr>
          <p:cNvPr id="3" name="Espace réservé du contenu 2">
            <a:extLst>
              <a:ext uri="{FF2B5EF4-FFF2-40B4-BE49-F238E27FC236}">
                <a16:creationId xmlns:a16="http://schemas.microsoft.com/office/drawing/2014/main" id="{A09634DF-AA4B-0740-8111-3F6EECBCA0CD}"/>
              </a:ext>
            </a:extLst>
          </p:cNvPr>
          <p:cNvSpPr>
            <a:spLocks noGrp="1"/>
          </p:cNvSpPr>
          <p:nvPr>
            <p:ph idx="1"/>
          </p:nvPr>
        </p:nvSpPr>
        <p:spPr/>
        <p:txBody>
          <a:bodyPr>
            <a:normAutofit fontScale="70000" lnSpcReduction="20000"/>
          </a:bodyPr>
          <a:lstStyle/>
          <a:p>
            <a:r>
              <a:rPr lang="fr-BE" sz="2200" dirty="0" err="1"/>
              <a:t>Vendramin</a:t>
            </a:r>
            <a:r>
              <a:rPr lang="fr-BE" sz="2200" dirty="0"/>
              <a:t>, Patricia et Agnès Parent-</a:t>
            </a:r>
            <a:r>
              <a:rPr lang="fr-BE" sz="2200" dirty="0" err="1"/>
              <a:t>Thirion</a:t>
            </a:r>
            <a:r>
              <a:rPr lang="fr-BE" sz="2200" dirty="0"/>
              <a:t>, « Redéfinir les conditions de travail en Europe », </a:t>
            </a:r>
            <a:r>
              <a:rPr lang="fr-BE" sz="2200" i="1" dirty="0"/>
              <a:t>International </a:t>
            </a:r>
            <a:r>
              <a:rPr lang="fr-BE" sz="2200" i="1" dirty="0" err="1"/>
              <a:t>Development</a:t>
            </a:r>
            <a:r>
              <a:rPr lang="fr-BE" sz="2200" i="1" dirty="0"/>
              <a:t> Policy | Revue internationale de politique de développement</a:t>
            </a:r>
            <a:r>
              <a:rPr lang="fr-BE" sz="2200" dirty="0"/>
              <a:t> [En ligne], 11 | 2019, </a:t>
            </a:r>
            <a:r>
              <a:rPr lang="fr-BE" sz="2200" dirty="0">
                <a:hlinkClick r:id="rId2"/>
              </a:rPr>
              <a:t>http://journals.openedition.org/poldev/3134</a:t>
            </a:r>
            <a:r>
              <a:rPr lang="fr-BE" sz="2200" dirty="0"/>
              <a:t> </a:t>
            </a:r>
          </a:p>
          <a:p>
            <a:pPr marL="0" indent="0">
              <a:buNone/>
            </a:pPr>
            <a:endParaRPr lang="fr-FR" sz="2200" dirty="0"/>
          </a:p>
          <a:p>
            <a:r>
              <a:rPr lang="fr-FR" sz="2200" dirty="0" err="1"/>
              <a:t>Valenduc</a:t>
            </a:r>
            <a:r>
              <a:rPr lang="fr-FR" sz="2200" dirty="0"/>
              <a:t>, Gérard et Patricia </a:t>
            </a:r>
            <a:r>
              <a:rPr lang="fr-FR" sz="2200" dirty="0" err="1"/>
              <a:t>Vendramin</a:t>
            </a:r>
            <a:r>
              <a:rPr lang="fr-FR" sz="2200" dirty="0"/>
              <a:t>, </a:t>
            </a:r>
            <a:r>
              <a:rPr lang="fr-FR" sz="2200" i="1" dirty="0"/>
              <a:t>Le travail dans l’économie digitale: continuités et ruptures, </a:t>
            </a:r>
            <a:r>
              <a:rPr lang="fr-FR" sz="2200" dirty="0" err="1"/>
              <a:t>Working</a:t>
            </a:r>
            <a:r>
              <a:rPr lang="fr-FR" sz="2200" dirty="0"/>
              <a:t> </a:t>
            </a:r>
            <a:r>
              <a:rPr lang="fr-FR" sz="2200" dirty="0" err="1"/>
              <a:t>paper</a:t>
            </a:r>
            <a:r>
              <a:rPr lang="fr-FR" sz="2200" dirty="0"/>
              <a:t> 2016.03, Brussels, ETUI.</a:t>
            </a:r>
            <a:r>
              <a:rPr lang="fr-FR" sz="2200" dirty="0">
                <a:hlinkClick r:id="rId3"/>
              </a:rPr>
              <a:t> https://www.etui.org/fr/Publications2/Working-Papers/Le-travail-dans-l-economie-digitale-continuites-et-ruptures</a:t>
            </a:r>
            <a:endParaRPr lang="fr-FR" sz="2200" dirty="0"/>
          </a:p>
          <a:p>
            <a:endParaRPr lang="fr-FR" sz="2200" dirty="0"/>
          </a:p>
          <a:p>
            <a:r>
              <a:rPr lang="fr-FR" sz="2200" dirty="0" err="1"/>
              <a:t>Vendramin</a:t>
            </a:r>
            <a:r>
              <a:rPr lang="fr-FR" sz="2200" dirty="0"/>
              <a:t>, Patricia et Gérard </a:t>
            </a:r>
            <a:r>
              <a:rPr lang="fr-FR" sz="2200" dirty="0" err="1"/>
              <a:t>Valenduc</a:t>
            </a:r>
            <a:r>
              <a:rPr lang="fr-FR" sz="2200" dirty="0"/>
              <a:t>, </a:t>
            </a:r>
            <a:r>
              <a:rPr lang="fr-FR" sz="2200" dirty="0" err="1"/>
              <a:t>Vendramin</a:t>
            </a:r>
            <a:r>
              <a:rPr lang="fr-FR" sz="2200" dirty="0"/>
              <a:t>, Patricia ; </a:t>
            </a:r>
            <a:r>
              <a:rPr lang="fr-FR" sz="2200" dirty="0" err="1"/>
              <a:t>Valenduc</a:t>
            </a:r>
            <a:r>
              <a:rPr lang="fr-FR" sz="2200" dirty="0"/>
              <a:t>, Gérard. </a:t>
            </a:r>
            <a:r>
              <a:rPr lang="fr-FR" sz="2200" i="1" dirty="0"/>
              <a:t>Travailleurs âgés et travail soutenable.</a:t>
            </a:r>
            <a:r>
              <a:rPr lang="fr-FR" sz="2200" dirty="0"/>
              <a:t> (2016) chapitre 35 p. (rapport</a:t>
            </a:r>
          </a:p>
          <a:p>
            <a:r>
              <a:rPr lang="fr-FR" sz="2200" dirty="0"/>
              <a:t>342 p.) pages </a:t>
            </a:r>
            <a:r>
              <a:rPr lang="fr-FR" sz="2200" dirty="0">
                <a:hlinkClick r:id="rId4"/>
              </a:rPr>
              <a:t>http://hdl.handle.net/2078.1/184174</a:t>
            </a:r>
            <a:r>
              <a:rPr lang="fr-FR" sz="2200" dirty="0"/>
              <a:t> </a:t>
            </a:r>
          </a:p>
          <a:p>
            <a:endParaRPr lang="fr-FR" sz="2200" dirty="0"/>
          </a:p>
          <a:p>
            <a:r>
              <a:rPr lang="fr-FR" sz="2200" dirty="0" err="1"/>
              <a:t>Méda</a:t>
            </a:r>
            <a:r>
              <a:rPr lang="fr-FR" sz="2200" dirty="0"/>
              <a:t>, Dominique et Patricia </a:t>
            </a:r>
            <a:r>
              <a:rPr lang="fr-FR" sz="2200" dirty="0" err="1"/>
              <a:t>Vendramin</a:t>
            </a:r>
            <a:r>
              <a:rPr lang="fr-FR" sz="2200" dirty="0"/>
              <a:t> (2013). </a:t>
            </a:r>
            <a:r>
              <a:rPr lang="fr-FR" sz="2200" i="1" dirty="0"/>
              <a:t>Réinventer le travail</a:t>
            </a:r>
            <a:r>
              <a:rPr lang="fr-FR" sz="2200" dirty="0"/>
              <a:t>, Paris: PUF. </a:t>
            </a:r>
          </a:p>
          <a:p>
            <a:endParaRPr lang="fr-FR" sz="2200" dirty="0"/>
          </a:p>
          <a:p>
            <a:r>
              <a:rPr lang="fr-FR" sz="2200" dirty="0" err="1"/>
              <a:t>Vendramin</a:t>
            </a:r>
            <a:r>
              <a:rPr lang="fr-FR" sz="2200" dirty="0"/>
              <a:t>, Patricia, Gérard </a:t>
            </a:r>
            <a:r>
              <a:rPr lang="fr-FR" sz="2200" dirty="0" err="1"/>
              <a:t>Valenduc</a:t>
            </a:r>
            <a:r>
              <a:rPr lang="fr-FR" sz="2200" dirty="0"/>
              <a:t>, Anne-Françoise </a:t>
            </a:r>
            <a:r>
              <a:rPr lang="fr-FR" sz="2200" dirty="0" err="1"/>
              <a:t>Molinié</a:t>
            </a:r>
            <a:r>
              <a:rPr lang="fr-FR" sz="2200" dirty="0"/>
              <a:t>, Serge </a:t>
            </a:r>
            <a:r>
              <a:rPr lang="fr-FR" sz="2200" dirty="0" err="1"/>
              <a:t>Volkoff</a:t>
            </a:r>
            <a:r>
              <a:rPr lang="fr-FR" sz="2200" dirty="0"/>
              <a:t>, Michel </a:t>
            </a:r>
            <a:r>
              <a:rPr lang="fr-FR" sz="2200" dirty="0" err="1"/>
              <a:t>Ajzen</a:t>
            </a:r>
            <a:r>
              <a:rPr lang="fr-FR" sz="2200" dirty="0"/>
              <a:t> et Évelyne Léonard (2012). </a:t>
            </a:r>
            <a:r>
              <a:rPr lang="fr-FR" sz="2200" i="1" dirty="0" err="1"/>
              <a:t>Sustainable</a:t>
            </a:r>
            <a:r>
              <a:rPr lang="fr-FR" sz="2200" i="1" dirty="0"/>
              <a:t> </a:t>
            </a:r>
            <a:r>
              <a:rPr lang="fr-FR" sz="2200" i="1" dirty="0" err="1"/>
              <a:t>work</a:t>
            </a:r>
            <a:r>
              <a:rPr lang="fr-FR" sz="2200" i="1" dirty="0"/>
              <a:t> and the </a:t>
            </a:r>
            <a:r>
              <a:rPr lang="fr-FR" sz="2200" i="1" dirty="0" err="1"/>
              <a:t>ageing</a:t>
            </a:r>
            <a:r>
              <a:rPr lang="fr-FR" sz="2200" i="1" dirty="0"/>
              <a:t> </a:t>
            </a:r>
            <a:r>
              <a:rPr lang="fr-FR" sz="2200" i="1" dirty="0" err="1"/>
              <a:t>workforce</a:t>
            </a:r>
            <a:r>
              <a:rPr lang="fr-FR" sz="2200" dirty="0"/>
              <a:t>, Rapport EF1266, Dublin : </a:t>
            </a:r>
            <a:r>
              <a:rPr lang="fr-FR" sz="2200" dirty="0" err="1"/>
              <a:t>Eurofound</a:t>
            </a:r>
            <a:r>
              <a:rPr lang="fr-FR" sz="2200" dirty="0"/>
              <a:t>. </a:t>
            </a:r>
            <a:r>
              <a:rPr lang="fr-FR" sz="2200" dirty="0">
                <a:hlinkClick r:id="rId5"/>
              </a:rPr>
              <a:t>http://www.eurofound.europa.eu/publications/report/2012/working-conditions-social-policies/sustainable-work-and-the-ageing-workforce</a:t>
            </a:r>
            <a:r>
              <a:rPr lang="fr-FR" sz="2200" dirty="0"/>
              <a:t> </a:t>
            </a:r>
          </a:p>
          <a:p>
            <a:pPr marL="0" indent="0">
              <a:buNone/>
            </a:pPr>
            <a:endParaRPr lang="fr-FR" dirty="0"/>
          </a:p>
        </p:txBody>
      </p:sp>
      <p:sp>
        <p:nvSpPr>
          <p:cNvPr id="5" name="Espace réservé du numéro de diapositive 4">
            <a:extLst>
              <a:ext uri="{FF2B5EF4-FFF2-40B4-BE49-F238E27FC236}">
                <a16:creationId xmlns:a16="http://schemas.microsoft.com/office/drawing/2014/main" id="{1CAEB4FC-FA1E-FF4A-AE28-73DE24656575}"/>
              </a:ext>
            </a:extLst>
          </p:cNvPr>
          <p:cNvSpPr>
            <a:spLocks noGrp="1"/>
          </p:cNvSpPr>
          <p:nvPr>
            <p:ph type="sldNum" sz="quarter" idx="12"/>
          </p:nvPr>
        </p:nvSpPr>
        <p:spPr/>
        <p:txBody>
          <a:bodyPr/>
          <a:lstStyle/>
          <a:p>
            <a:fld id="{F38DF745-7D3F-47F4-83A3-874385CFAA69}" type="slidenum">
              <a:rPr lang="en-US" smtClean="0"/>
              <a:pPr/>
              <a:t>17</a:t>
            </a:fld>
            <a:endParaRPr lang="en-US"/>
          </a:p>
        </p:txBody>
      </p:sp>
      <p:sp>
        <p:nvSpPr>
          <p:cNvPr id="6" name="Espace réservé du pied de page 6">
            <a:extLst>
              <a:ext uri="{FF2B5EF4-FFF2-40B4-BE49-F238E27FC236}">
                <a16:creationId xmlns:a16="http://schemas.microsoft.com/office/drawing/2014/main" id="{1AE23FB0-8BA3-C54D-8B30-6FADA93621A2}"/>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Tree>
    <p:extLst>
      <p:ext uri="{BB962C8B-B14F-4D97-AF65-F5344CB8AC3E}">
        <p14:creationId xmlns:p14="http://schemas.microsoft.com/office/powerpoint/2010/main" val="3309521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375F02F-39D7-4BE5-8714-44BF594D908F}"/>
              </a:ext>
            </a:extLst>
          </p:cNvPr>
          <p:cNvSpPr>
            <a:spLocks noGrp="1"/>
          </p:cNvSpPr>
          <p:nvPr>
            <p:ph type="title"/>
          </p:nvPr>
        </p:nvSpPr>
        <p:spPr>
          <a:xfrm>
            <a:off x="457200" y="533400"/>
            <a:ext cx="8229600" cy="990600"/>
          </a:xfrm>
        </p:spPr>
        <p:txBody>
          <a:bodyPr anchor="ctr">
            <a:normAutofit/>
          </a:bodyPr>
          <a:lstStyle/>
          <a:p>
            <a:r>
              <a:rPr lang="fr-BE" dirty="0"/>
              <a:t>Plan</a:t>
            </a:r>
            <a:endParaRPr lang="en-US" dirty="0"/>
          </a:p>
        </p:txBody>
      </p:sp>
      <p:sp>
        <p:nvSpPr>
          <p:cNvPr id="6" name="Espace réservé du pied de page 5"/>
          <p:cNvSpPr>
            <a:spLocks noGrp="1"/>
          </p:cNvSpPr>
          <p:nvPr>
            <p:ph type="ftr" sz="quarter" idx="11"/>
          </p:nvPr>
        </p:nvSpPr>
        <p:spPr>
          <a:xfrm>
            <a:off x="251520" y="18288"/>
            <a:ext cx="7292280" cy="329184"/>
          </a:xfrm>
        </p:spPr>
        <p:txBody>
          <a:bodyPr anchor="ctr">
            <a:normAutofit/>
          </a:bodyPr>
          <a:lstStyle/>
          <a:p>
            <a:pPr algn="l">
              <a:spcAft>
                <a:spcPts val="600"/>
              </a:spcAft>
            </a:pPr>
            <a:r>
              <a:rPr lang="fr-BE" i="1"/>
              <a:t>P. </a:t>
            </a:r>
            <a:r>
              <a:rPr lang="fr-BE" i="1" err="1"/>
              <a:t>Vendramin</a:t>
            </a:r>
            <a:r>
              <a:rPr lang="fr-BE" i="1"/>
              <a:t>, APEF-</a:t>
            </a:r>
            <a:r>
              <a:rPr lang="fr-BE" i="1" err="1"/>
              <a:t>FeBi</a:t>
            </a:r>
            <a:r>
              <a:rPr lang="fr-BE" i="1"/>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2</a:t>
            </a:fld>
            <a:endParaRPr lang="en-US"/>
          </a:p>
        </p:txBody>
      </p:sp>
      <p:graphicFrame>
        <p:nvGraphicFramePr>
          <p:cNvPr id="8" name="Espace réservé du contenu 2">
            <a:extLst>
              <a:ext uri="{FF2B5EF4-FFF2-40B4-BE49-F238E27FC236}">
                <a16:creationId xmlns:a16="http://schemas.microsoft.com/office/drawing/2014/main" id="{8A5763B3-3DE1-424C-A33B-E8D20EAE7F0A}"/>
              </a:ext>
            </a:extLst>
          </p:cNvPr>
          <p:cNvGraphicFramePr>
            <a:graphicFrameLocks noGrp="1"/>
          </p:cNvGraphicFramePr>
          <p:nvPr>
            <p:ph idx="1"/>
            <p:extLst>
              <p:ext uri="{D42A27DB-BD31-4B8C-83A1-F6EECF244321}">
                <p14:modId xmlns:p14="http://schemas.microsoft.com/office/powerpoint/2010/main" val="893746009"/>
              </p:ext>
            </p:extLst>
          </p:nvPr>
        </p:nvGraphicFramePr>
        <p:xfrm>
          <a:off x="457200" y="1600200"/>
          <a:ext cx="8229600" cy="3989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540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solidFill>
            <a:schemeClr val="accent3"/>
          </a:solidFill>
        </p:spPr>
        <p:txBody>
          <a:bodyPr anchor="b">
            <a:normAutofit/>
          </a:bodyPr>
          <a:lstStyle/>
          <a:p>
            <a:r>
              <a:rPr lang="fr-BE" dirty="0">
                <a:solidFill>
                  <a:schemeClr val="bg1"/>
                </a:solidFill>
              </a:rPr>
              <a:t>De la qualité du travail au travail soutenable</a:t>
            </a:r>
          </a:p>
        </p:txBody>
      </p:sp>
      <p:sp>
        <p:nvSpPr>
          <p:cNvPr id="3" name="Espace réservé du contenu 2"/>
          <p:cNvSpPr>
            <a:spLocks noGrp="1"/>
          </p:cNvSpPr>
          <p:nvPr>
            <p:ph idx="1"/>
          </p:nvPr>
        </p:nvSpPr>
        <p:spPr>
          <a:xfrm>
            <a:off x="2971800" y="792080"/>
            <a:ext cx="5715000" cy="5577840"/>
          </a:xfrm>
        </p:spPr>
        <p:txBody>
          <a:bodyPr>
            <a:normAutofit/>
          </a:bodyPr>
          <a:lstStyle/>
          <a:p>
            <a:pPr marL="182880" lvl="1">
              <a:lnSpc>
                <a:spcPct val="90000"/>
              </a:lnSpc>
            </a:pPr>
            <a:r>
              <a:rPr lang="nl-BE" sz="2000" dirty="0"/>
              <a:t>Depuis les années 80 &gt; grandes transformations du monde du travail (NFOT)</a:t>
            </a:r>
          </a:p>
          <a:p>
            <a:pPr marL="457200" lvl="2">
              <a:lnSpc>
                <a:spcPct val="90000"/>
              </a:lnSpc>
            </a:pPr>
            <a:r>
              <a:rPr lang="nl-BE" sz="1600" dirty="0"/>
              <a:t>Croissance de l’insécurité dans l’emploi, des troubles musculo-squelettiques et psychosociaux</a:t>
            </a:r>
          </a:p>
          <a:p>
            <a:pPr marL="182880" lvl="1">
              <a:lnSpc>
                <a:spcPct val="90000"/>
              </a:lnSpc>
            </a:pPr>
            <a:endParaRPr lang="nl-BE" sz="2000" dirty="0"/>
          </a:p>
          <a:p>
            <a:pPr marL="182880" lvl="1">
              <a:lnSpc>
                <a:spcPct val="90000"/>
              </a:lnSpc>
            </a:pPr>
            <a:r>
              <a:rPr lang="fr-FR" sz="2000" dirty="0"/>
              <a:t>Début des années 2000 &gt; souci de définir et mesurer la qualité du travail</a:t>
            </a:r>
          </a:p>
          <a:p>
            <a:pPr marL="457200" lvl="2">
              <a:lnSpc>
                <a:spcPct val="90000"/>
              </a:lnSpc>
            </a:pPr>
            <a:r>
              <a:rPr lang="fr-FR" sz="1600" dirty="0"/>
              <a:t>Nombreuses propositions de définition de la qualité du travail/de l’emploi</a:t>
            </a:r>
          </a:p>
          <a:p>
            <a:pPr marL="457200" lvl="2">
              <a:lnSpc>
                <a:spcPct val="90000"/>
              </a:lnSpc>
            </a:pPr>
            <a:r>
              <a:rPr lang="fr-FR" sz="1600" dirty="0"/>
              <a:t>De perspectives académiques à une question de politique économique internationale (UE, SEE, OIT)</a:t>
            </a:r>
          </a:p>
          <a:p>
            <a:pPr marL="457200" lvl="2">
              <a:lnSpc>
                <a:spcPct val="90000"/>
              </a:lnSpc>
            </a:pPr>
            <a:r>
              <a:rPr lang="fr-FR" sz="1600" dirty="0"/>
              <a:t>Un concept &gt; une manière d’appréhender la réalité et un compromis entre acteurs concernés</a:t>
            </a:r>
          </a:p>
          <a:p>
            <a:pPr marL="0" lvl="1" indent="0">
              <a:lnSpc>
                <a:spcPct val="90000"/>
              </a:lnSpc>
              <a:buNone/>
            </a:pPr>
            <a:endParaRPr lang="fr-FR" sz="2000" dirty="0"/>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Qualité</a:t>
            </a:r>
            <a:r>
              <a:rPr lang="en-US" sz="1800" dirty="0">
                <a:solidFill>
                  <a:schemeClr val="accent1"/>
                </a:solidFill>
              </a:rPr>
              <a:t> de </a:t>
            </a:r>
            <a:r>
              <a:rPr lang="en-US" sz="1800" dirty="0" err="1">
                <a:solidFill>
                  <a:schemeClr val="accent1"/>
                </a:solidFill>
              </a:rPr>
              <a:t>l’emploi</a:t>
            </a:r>
            <a:r>
              <a:rPr lang="en-US" sz="1800" dirty="0">
                <a:solidFill>
                  <a:schemeClr val="accent1"/>
                </a:solidFill>
              </a:rPr>
              <a:t>/du travail</a:t>
            </a:r>
            <a:endParaRPr lang="fr-FR" sz="1800" i="1" dirty="0">
              <a:solidFill>
                <a:schemeClr val="accent1"/>
              </a:solidFill>
              <a:highlight>
                <a:srgbClr val="FFFF00"/>
              </a:highlight>
            </a:endParaRPr>
          </a:p>
          <a:p>
            <a:endParaRPr lang="fr-FR" i="1" dirty="0">
              <a:highlight>
                <a:srgbClr val="FFFF00"/>
              </a:highlight>
            </a:endParaRPr>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3</a:t>
            </a:fld>
            <a:endParaRPr lang="en-US"/>
          </a:p>
        </p:txBody>
      </p:sp>
    </p:spTree>
    <p:extLst>
      <p:ext uri="{BB962C8B-B14F-4D97-AF65-F5344CB8AC3E}">
        <p14:creationId xmlns:p14="http://schemas.microsoft.com/office/powerpoint/2010/main" val="414656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71800" y="792080"/>
            <a:ext cx="5715000" cy="5577840"/>
          </a:xfrm>
        </p:spPr>
        <p:txBody>
          <a:bodyPr>
            <a:normAutofit lnSpcReduction="10000"/>
          </a:bodyPr>
          <a:lstStyle/>
          <a:p>
            <a:pPr marL="182880" lvl="1">
              <a:lnSpc>
                <a:spcPct val="90000"/>
              </a:lnSpc>
            </a:pPr>
            <a:r>
              <a:rPr lang="fr-FR" sz="2000" dirty="0"/>
              <a:t>2000-2010 &gt; Stratégie de Lisbonne &gt; Axe majeur de la politique économique et de développement de l’UE: « créer plus et de meilleurs emplois » </a:t>
            </a:r>
          </a:p>
          <a:p>
            <a:pPr marL="457200" lvl="2">
              <a:lnSpc>
                <a:spcPct val="90000"/>
              </a:lnSpc>
            </a:pPr>
            <a:r>
              <a:rPr lang="fr-FR" sz="1600" dirty="0"/>
              <a:t>Évaluation mi-parcours mitigée, un objectif étouffé par la concurrence. Échec &gt; Accent sur la </a:t>
            </a:r>
            <a:r>
              <a:rPr lang="fr-FR" sz="1600" dirty="0" err="1"/>
              <a:t>flexicurité</a:t>
            </a:r>
            <a:endParaRPr lang="fr-FR" sz="1600" dirty="0"/>
          </a:p>
          <a:p>
            <a:pPr marL="457200" lvl="2">
              <a:lnSpc>
                <a:spcPct val="90000"/>
              </a:lnSpc>
            </a:pPr>
            <a:r>
              <a:rPr lang="fr-FR" sz="1600" dirty="0"/>
              <a:t>Idée est d’associer flexibilité et sécurité</a:t>
            </a:r>
          </a:p>
          <a:p>
            <a:pPr marL="182880" lvl="1">
              <a:lnSpc>
                <a:spcPct val="90000"/>
              </a:lnSpc>
            </a:pPr>
            <a:endParaRPr lang="fr-FR" sz="2000" dirty="0"/>
          </a:p>
          <a:p>
            <a:pPr marL="182880" lvl="1">
              <a:lnSpc>
                <a:spcPct val="90000"/>
              </a:lnSpc>
            </a:pPr>
            <a:r>
              <a:rPr lang="fr-FR" sz="2000" dirty="0"/>
              <a:t>Crise financière de 2008 </a:t>
            </a:r>
          </a:p>
          <a:p>
            <a:pPr marL="457200" lvl="2">
              <a:lnSpc>
                <a:spcPct val="90000"/>
              </a:lnSpc>
            </a:pPr>
            <a:r>
              <a:rPr lang="fr-FR" sz="1600" dirty="0"/>
              <a:t>Récession économique &gt; la </a:t>
            </a:r>
            <a:r>
              <a:rPr lang="fr-FR" sz="1600" dirty="0" err="1"/>
              <a:t>flexicurité</a:t>
            </a:r>
            <a:r>
              <a:rPr lang="fr-FR" sz="1600" dirty="0"/>
              <a:t> reste un slogan</a:t>
            </a:r>
          </a:p>
          <a:p>
            <a:pPr marL="182880" lvl="1">
              <a:lnSpc>
                <a:spcPct val="90000"/>
              </a:lnSpc>
            </a:pPr>
            <a:endParaRPr lang="fr-FR" sz="2000" dirty="0"/>
          </a:p>
          <a:p>
            <a:pPr marL="182880" lvl="1">
              <a:lnSpc>
                <a:spcPct val="90000"/>
              </a:lnSpc>
            </a:pPr>
            <a:r>
              <a:rPr lang="fr-FR" sz="2000" dirty="0"/>
              <a:t>Stratégie 2020 de l’UE &gt; privilégie la lutte contre la pauvreté et les inégalités plutôt que la qualité de l’emploi &gt; Projet de socle européen des droits sociaux</a:t>
            </a:r>
          </a:p>
          <a:p>
            <a:pPr marL="182880" lvl="1">
              <a:lnSpc>
                <a:spcPct val="90000"/>
              </a:lnSpc>
            </a:pPr>
            <a:endParaRPr lang="fr-FR" sz="2000" dirty="0"/>
          </a:p>
          <a:p>
            <a:pPr marL="182880" lvl="1">
              <a:lnSpc>
                <a:spcPct val="90000"/>
              </a:lnSpc>
            </a:pPr>
            <a:r>
              <a:rPr lang="fr-FR" sz="2000" dirty="0"/>
              <a:t>Au croisement du vieillissement démographique et des transformations du monde du travail &gt; émergence dans le champ politique du concept de travail soutenable</a:t>
            </a:r>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dirty="0"/>
          </a:p>
          <a:p>
            <a:endParaRPr lang="en-US" dirty="0"/>
          </a:p>
          <a:p>
            <a:endParaRPr lang="en-US" dirty="0"/>
          </a:p>
          <a:p>
            <a:endParaRPr lang="en-US" dirty="0"/>
          </a:p>
          <a:p>
            <a:endParaRPr lang="en-US" dirty="0"/>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4</a:t>
            </a:fld>
            <a:endParaRPr lang="en-US"/>
          </a:p>
        </p:txBody>
      </p:sp>
      <p:sp>
        <p:nvSpPr>
          <p:cNvPr id="6" name="Titre 5">
            <a:extLst>
              <a:ext uri="{FF2B5EF4-FFF2-40B4-BE49-F238E27FC236}">
                <a16:creationId xmlns:a16="http://schemas.microsoft.com/office/drawing/2014/main" id="{81DDD2CE-EC5F-2147-BD44-F809018770A0}"/>
              </a:ext>
            </a:extLst>
          </p:cNvPr>
          <p:cNvSpPr>
            <a:spLocks noGrp="1"/>
          </p:cNvSpPr>
          <p:nvPr>
            <p:ph type="title"/>
          </p:nvPr>
        </p:nvSpPr>
        <p:spPr/>
        <p:txBody>
          <a:bodyPr/>
          <a:lstStyle/>
          <a:p>
            <a:endParaRPr lang="fr-FR" dirty="0"/>
          </a:p>
        </p:txBody>
      </p:sp>
      <p:sp>
        <p:nvSpPr>
          <p:cNvPr id="9" name="Text Placeholder 3">
            <a:extLst>
              <a:ext uri="{FF2B5EF4-FFF2-40B4-BE49-F238E27FC236}">
                <a16:creationId xmlns:a16="http://schemas.microsoft.com/office/drawing/2014/main" id="{48C25AF2-3C3A-6D46-A853-71E7C094A177}"/>
              </a:ext>
            </a:extLst>
          </p:cNvPr>
          <p:cNvSpPr txBox="1">
            <a:spLocks/>
          </p:cNvSpPr>
          <p:nvPr/>
        </p:nvSpPr>
        <p:spPr>
          <a:xfrm>
            <a:off x="609601" y="2282952"/>
            <a:ext cx="2139696" cy="4243615"/>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Clr>
                <a:schemeClr val="accent1"/>
              </a:buClr>
              <a:buSzPct val="85000"/>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sz="900" kern="1200" baseline="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sz="900" kern="1200">
                <a:solidFill>
                  <a:schemeClr val="tx1"/>
                </a:solidFill>
                <a:latin typeface="+mn-lt"/>
                <a:ea typeface="+mn-ea"/>
                <a:cs typeface="+mn-cs"/>
              </a:defRPr>
            </a:lvl9p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Flexicurité</a:t>
            </a:r>
            <a:endParaRPr lang="en-US" sz="1800" dirty="0">
              <a:solidFill>
                <a:schemeClr val="accent1"/>
              </a:solidFill>
            </a:endParaRPr>
          </a:p>
          <a:p>
            <a:endParaRPr lang="en-US" sz="1800" dirty="0">
              <a:solidFill>
                <a:schemeClr val="accent1"/>
              </a:solidFill>
            </a:endParaRPr>
          </a:p>
          <a:p>
            <a:r>
              <a:rPr lang="en-US" sz="1800" dirty="0">
                <a:solidFill>
                  <a:schemeClr val="accent1"/>
                </a:solidFill>
              </a:rPr>
              <a:t>Travail </a:t>
            </a:r>
            <a:r>
              <a:rPr lang="en-US" sz="1800" dirty="0" err="1">
                <a:solidFill>
                  <a:schemeClr val="accent1"/>
                </a:solidFill>
              </a:rPr>
              <a:t>soutenable</a:t>
            </a:r>
            <a:endParaRPr lang="en-US" sz="1800" dirty="0">
              <a:solidFill>
                <a:schemeClr val="accent1"/>
              </a:solidFill>
            </a:endParaRPr>
          </a:p>
          <a:p>
            <a:endParaRPr lang="en-US" dirty="0"/>
          </a:p>
          <a:p>
            <a:endParaRPr lang="en-US" dirty="0"/>
          </a:p>
          <a:p>
            <a:r>
              <a:rPr lang="fr-FR" i="1" dirty="0"/>
              <a:t>(</a:t>
            </a:r>
            <a:r>
              <a:rPr lang="fr-FR" i="1" dirty="0" err="1"/>
              <a:t>Vendramin</a:t>
            </a:r>
            <a:r>
              <a:rPr lang="fr-FR" i="1" dirty="0"/>
              <a:t>, Parent-</a:t>
            </a:r>
            <a:r>
              <a:rPr lang="fr-FR" i="1" dirty="0" err="1"/>
              <a:t>Thirion</a:t>
            </a:r>
            <a:r>
              <a:rPr lang="fr-FR" i="1" dirty="0"/>
              <a:t>, 2019) </a:t>
            </a:r>
          </a:p>
          <a:p>
            <a:endParaRPr lang="fr-FR" i="1" dirty="0">
              <a:highlight>
                <a:srgbClr val="FFFF00"/>
              </a:highlight>
            </a:endParaRPr>
          </a:p>
          <a:p>
            <a:endParaRPr lang="fr-FR" i="1" dirty="0">
              <a:highlight>
                <a:srgbClr val="FFFF00"/>
              </a:highlight>
            </a:endParaRPr>
          </a:p>
          <a:p>
            <a:endParaRPr lang="en-US" dirty="0"/>
          </a:p>
        </p:txBody>
      </p:sp>
    </p:spTree>
    <p:extLst>
      <p:ext uri="{BB962C8B-B14F-4D97-AF65-F5344CB8AC3E}">
        <p14:creationId xmlns:p14="http://schemas.microsoft.com/office/powerpoint/2010/main" val="201499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92080"/>
            <a:ext cx="2139696" cy="1261872"/>
          </a:xfrm>
          <a:solidFill>
            <a:schemeClr val="accent3"/>
          </a:solidFill>
        </p:spPr>
        <p:txBody>
          <a:bodyPr anchor="b">
            <a:normAutofit/>
          </a:bodyPr>
          <a:lstStyle/>
          <a:p>
            <a:r>
              <a:rPr lang="fr-BE" dirty="0">
                <a:solidFill>
                  <a:schemeClr val="bg1"/>
                </a:solidFill>
              </a:rPr>
              <a:t>Le concept de travail soutenable</a:t>
            </a:r>
          </a:p>
        </p:txBody>
      </p:sp>
      <p:sp>
        <p:nvSpPr>
          <p:cNvPr id="3" name="Espace réservé du contenu 2"/>
          <p:cNvSpPr>
            <a:spLocks noGrp="1"/>
          </p:cNvSpPr>
          <p:nvPr>
            <p:ph idx="1"/>
          </p:nvPr>
        </p:nvSpPr>
        <p:spPr>
          <a:xfrm>
            <a:off x="2971800" y="792080"/>
            <a:ext cx="5715000" cy="5577840"/>
          </a:xfrm>
        </p:spPr>
        <p:txBody>
          <a:bodyPr>
            <a:normAutofit/>
          </a:bodyPr>
          <a:lstStyle/>
          <a:p>
            <a:pPr marL="457200" lvl="2">
              <a:lnSpc>
                <a:spcPct val="90000"/>
              </a:lnSpc>
            </a:pPr>
            <a:endParaRPr lang="fr-FR" sz="1600" dirty="0"/>
          </a:p>
          <a:p>
            <a:pPr marL="182880" lvl="1">
              <a:lnSpc>
                <a:spcPct val="90000"/>
              </a:lnSpc>
            </a:pPr>
            <a:r>
              <a:rPr lang="fr-FR" sz="2000" dirty="0"/>
              <a:t>Développement durable / </a:t>
            </a:r>
            <a:r>
              <a:rPr lang="fr-FR" sz="2000" dirty="0" err="1"/>
              <a:t>Sustainable</a:t>
            </a:r>
            <a:r>
              <a:rPr lang="fr-FR" sz="2000" dirty="0"/>
              <a:t> </a:t>
            </a:r>
            <a:r>
              <a:rPr lang="fr-FR" sz="2000" dirty="0" err="1"/>
              <a:t>development</a:t>
            </a:r>
            <a:r>
              <a:rPr lang="fr-FR" sz="2000" dirty="0"/>
              <a:t> (1987, rapport Brundtland) </a:t>
            </a:r>
          </a:p>
          <a:p>
            <a:pPr marL="274320" lvl="2" indent="0">
              <a:lnSpc>
                <a:spcPct val="90000"/>
              </a:lnSpc>
              <a:buNone/>
            </a:pPr>
            <a:r>
              <a:rPr lang="fr-FR" sz="2000" dirty="0"/>
              <a:t>« </a:t>
            </a:r>
            <a:r>
              <a:rPr lang="fr-FR" sz="2000" i="1" dirty="0"/>
              <a:t>Un développement qui répond aux besoins du présent sans compromettre la capacité des générations futures à répondre aux leurs </a:t>
            </a:r>
            <a:r>
              <a:rPr lang="fr-FR" sz="2000" dirty="0"/>
              <a:t>»</a:t>
            </a:r>
          </a:p>
          <a:p>
            <a:pPr marL="0" indent="0">
              <a:lnSpc>
                <a:spcPct val="90000"/>
              </a:lnSpc>
              <a:buNone/>
            </a:pPr>
            <a:endParaRPr lang="fr-BE" sz="2000" dirty="0"/>
          </a:p>
          <a:p>
            <a:pPr>
              <a:lnSpc>
                <a:spcPct val="90000"/>
              </a:lnSpc>
            </a:pPr>
            <a:r>
              <a:rPr lang="fr-FR" sz="2000" dirty="0"/>
              <a:t>Programme suédois SALTSA (1996 à 2007): « </a:t>
            </a:r>
            <a:r>
              <a:rPr lang="fr-FR" sz="2000" dirty="0" err="1"/>
              <a:t>From</a:t>
            </a:r>
            <a:r>
              <a:rPr lang="fr-FR" sz="2000" dirty="0"/>
              <a:t> intensive to </a:t>
            </a:r>
            <a:r>
              <a:rPr lang="fr-FR" sz="2000" dirty="0" err="1"/>
              <a:t>sustainable</a:t>
            </a:r>
            <a:r>
              <a:rPr lang="fr-FR" sz="2000" dirty="0"/>
              <a:t> </a:t>
            </a:r>
            <a:r>
              <a:rPr lang="fr-FR" sz="2000" dirty="0" err="1"/>
              <a:t>work</a:t>
            </a:r>
            <a:r>
              <a:rPr lang="fr-FR" sz="2000" dirty="0"/>
              <a:t> </a:t>
            </a:r>
            <a:r>
              <a:rPr lang="fr-FR" sz="2000" dirty="0" err="1"/>
              <a:t>systems</a:t>
            </a:r>
            <a:r>
              <a:rPr lang="fr-FR" sz="2000" dirty="0"/>
              <a:t> »</a:t>
            </a:r>
            <a:endParaRPr lang="fr-BE" sz="2000" dirty="0"/>
          </a:p>
          <a:p>
            <a:pPr lvl="1">
              <a:lnSpc>
                <a:spcPct val="90000"/>
              </a:lnSpc>
            </a:pPr>
            <a:r>
              <a:rPr lang="fr-BE" sz="2000" dirty="0"/>
              <a:t>Étudie les effets des systèmes intensifs sur le long terme, pour le bien-être des travailleurs et la qualité des biens et des services.</a:t>
            </a:r>
          </a:p>
          <a:p>
            <a:pPr marL="548640" lvl="2" indent="0">
              <a:lnSpc>
                <a:spcPct val="90000"/>
              </a:lnSpc>
              <a:buNone/>
            </a:pPr>
            <a:r>
              <a:rPr lang="fr-FR" sz="2000" i="1" dirty="0"/>
              <a:t>« un </a:t>
            </a:r>
            <a:r>
              <a:rPr lang="fr-FR" sz="2000" i="1" u="sng" dirty="0"/>
              <a:t>système</a:t>
            </a:r>
            <a:r>
              <a:rPr lang="fr-FR" sz="2000" i="1" dirty="0"/>
              <a:t> qui doit être en mesure de reproduire et développer toutes les ressources et composantes qu’il utilise »</a:t>
            </a:r>
            <a:endParaRPr lang="fr-FR" sz="2000" dirty="0"/>
          </a:p>
        </p:txBody>
      </p:sp>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p>
          <a:p>
            <a:endParaRPr lang="en-US" sz="1800" dirty="0"/>
          </a:p>
          <a:p>
            <a:r>
              <a:rPr lang="fr-FR" sz="1800" dirty="0">
                <a:solidFill>
                  <a:schemeClr val="accent1"/>
                </a:solidFill>
              </a:rPr>
              <a:t>Des origines dans le développement durable</a:t>
            </a:r>
          </a:p>
          <a:p>
            <a:endParaRPr lang="fr-FR"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5</a:t>
            </a:fld>
            <a:endParaRPr lang="en-US"/>
          </a:p>
        </p:txBody>
      </p:sp>
    </p:spTree>
    <p:extLst>
      <p:ext uri="{BB962C8B-B14F-4D97-AF65-F5344CB8AC3E}">
        <p14:creationId xmlns:p14="http://schemas.microsoft.com/office/powerpoint/2010/main" val="2969410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080A1113-4022-4D65-A8A1-930B5652B5B5}"/>
              </a:ext>
            </a:extLst>
          </p:cNvPr>
          <p:cNvSpPr>
            <a:spLocks noGrp="1"/>
          </p:cNvSpPr>
          <p:nvPr>
            <p:ph type="title"/>
          </p:nvPr>
        </p:nvSpPr>
        <p:spPr>
          <a:xfrm>
            <a:off x="457200" y="792080"/>
            <a:ext cx="2139696" cy="1261872"/>
          </a:xfrm>
        </p:spPr>
        <p:txBody>
          <a:bodyPr/>
          <a:lstStyle/>
          <a:p>
            <a:endParaRPr lang="en-US" dirty="0"/>
          </a:p>
        </p:txBody>
      </p:sp>
      <p:sp>
        <p:nvSpPr>
          <p:cNvPr id="3" name="Espace réservé du contenu 2"/>
          <p:cNvSpPr>
            <a:spLocks noGrp="1"/>
          </p:cNvSpPr>
          <p:nvPr>
            <p:ph idx="1"/>
          </p:nvPr>
        </p:nvSpPr>
        <p:spPr>
          <a:xfrm>
            <a:off x="2971800" y="792080"/>
            <a:ext cx="5715000" cy="5577840"/>
          </a:xfrm>
        </p:spPr>
        <p:txBody>
          <a:bodyPr>
            <a:normAutofit lnSpcReduction="10000"/>
          </a:bodyPr>
          <a:lstStyle/>
          <a:p>
            <a:pPr>
              <a:lnSpc>
                <a:spcPct val="90000"/>
              </a:lnSpc>
            </a:pPr>
            <a:r>
              <a:rPr lang="fr-BE" sz="2000" dirty="0"/>
              <a:t>Concept présent dans les sciences sociales depuis une quinzaine d’années.</a:t>
            </a:r>
          </a:p>
          <a:p>
            <a:pPr>
              <a:lnSpc>
                <a:spcPct val="90000"/>
              </a:lnSpc>
            </a:pPr>
            <a:endParaRPr lang="fr-BE" sz="2000" dirty="0"/>
          </a:p>
          <a:p>
            <a:pPr marL="182880" lvl="1">
              <a:lnSpc>
                <a:spcPct val="90000"/>
              </a:lnSpc>
            </a:pPr>
            <a:r>
              <a:rPr lang="fr-BE" sz="2000" dirty="0"/>
              <a:t>Une définition large </a:t>
            </a:r>
          </a:p>
          <a:p>
            <a:pPr marL="182880" lvl="1">
              <a:lnSpc>
                <a:spcPct val="90000"/>
              </a:lnSpc>
            </a:pPr>
            <a:r>
              <a:rPr lang="fr-BE" sz="2000" dirty="0"/>
              <a:t>Reprise d’abord par les ergonomes</a:t>
            </a:r>
          </a:p>
          <a:p>
            <a:pPr marL="182880" lvl="1">
              <a:lnSpc>
                <a:spcPct val="90000"/>
              </a:lnSpc>
            </a:pPr>
            <a:endParaRPr lang="fr-BE" sz="2000" dirty="0"/>
          </a:p>
          <a:p>
            <a:pPr marL="182880" lvl="1">
              <a:lnSpc>
                <a:spcPct val="90000"/>
              </a:lnSpc>
            </a:pPr>
            <a:endParaRPr lang="fr-BE" sz="2000" dirty="0"/>
          </a:p>
          <a:p>
            <a:pPr>
              <a:lnSpc>
                <a:spcPct val="90000"/>
              </a:lnSpc>
            </a:pPr>
            <a:r>
              <a:rPr lang="fr-BE" sz="2000" dirty="0"/>
              <a:t>Prend en compte deux évolutions, en partie contradictoires:</a:t>
            </a:r>
          </a:p>
          <a:p>
            <a:pPr lvl="1">
              <a:lnSpc>
                <a:spcPct val="90000"/>
              </a:lnSpc>
            </a:pPr>
            <a:r>
              <a:rPr lang="fr-BE" sz="1600" dirty="0"/>
              <a:t>l’évolution des conditions de travail</a:t>
            </a:r>
          </a:p>
          <a:p>
            <a:pPr lvl="1">
              <a:lnSpc>
                <a:spcPct val="90000"/>
              </a:lnSpc>
            </a:pPr>
            <a:r>
              <a:rPr lang="fr-BE" sz="1600" dirty="0"/>
              <a:t>la démographie de la population active.</a:t>
            </a:r>
          </a:p>
          <a:p>
            <a:pPr lvl="1">
              <a:lnSpc>
                <a:spcPct val="90000"/>
              </a:lnSpc>
            </a:pPr>
            <a:endParaRPr lang="fr-BE" sz="1600" dirty="0"/>
          </a:p>
          <a:p>
            <a:pPr>
              <a:lnSpc>
                <a:spcPct val="90000"/>
              </a:lnSpc>
            </a:pPr>
            <a:r>
              <a:rPr lang="fr-FR" sz="2000" dirty="0"/>
              <a:t>Reformulation du concept au départ de la problématique du vieillissement au travail</a:t>
            </a:r>
          </a:p>
          <a:p>
            <a:pPr>
              <a:lnSpc>
                <a:spcPct val="90000"/>
              </a:lnSpc>
            </a:pPr>
            <a:r>
              <a:rPr lang="fr-FR" sz="2000" dirty="0"/>
              <a:t>Abandon d’une perspective sociotechnique</a:t>
            </a:r>
          </a:p>
          <a:p>
            <a:pPr>
              <a:lnSpc>
                <a:spcPct val="90000"/>
              </a:lnSpc>
            </a:pPr>
            <a:endParaRPr lang="fr-FR" sz="2000" dirty="0">
              <a:solidFill>
                <a:schemeClr val="accent1"/>
              </a:solidFill>
            </a:endParaRPr>
          </a:p>
          <a:p>
            <a:pPr>
              <a:lnSpc>
                <a:spcPct val="90000"/>
              </a:lnSpc>
            </a:pPr>
            <a:r>
              <a:rPr lang="fr-FR" sz="2000" dirty="0">
                <a:solidFill>
                  <a:schemeClr val="accent1"/>
                </a:solidFill>
              </a:rPr>
              <a:t>Du </a:t>
            </a:r>
            <a:r>
              <a:rPr lang="fr-FR" sz="2000" i="1" u="sng" dirty="0">
                <a:solidFill>
                  <a:schemeClr val="accent1"/>
                </a:solidFill>
              </a:rPr>
              <a:t>système</a:t>
            </a:r>
            <a:r>
              <a:rPr lang="fr-FR" sz="2000" i="1" dirty="0">
                <a:solidFill>
                  <a:schemeClr val="accent1"/>
                </a:solidFill>
              </a:rPr>
              <a:t> de travail soutenable </a:t>
            </a:r>
            <a:r>
              <a:rPr lang="fr-FR" sz="2000" dirty="0">
                <a:solidFill>
                  <a:schemeClr val="accent1"/>
                </a:solidFill>
              </a:rPr>
              <a:t>au </a:t>
            </a:r>
            <a:r>
              <a:rPr lang="fr-FR" sz="2000" i="1" dirty="0">
                <a:solidFill>
                  <a:schemeClr val="accent1"/>
                </a:solidFill>
              </a:rPr>
              <a:t>travail soutenable</a:t>
            </a:r>
            <a:endParaRPr lang="fr-BE" sz="2000" dirty="0"/>
          </a:p>
          <a:p>
            <a:pPr marL="0" lvl="1" indent="0">
              <a:lnSpc>
                <a:spcPct val="90000"/>
              </a:lnSpc>
              <a:buNone/>
            </a:pPr>
            <a:endParaRPr lang="fr-BE" sz="2700" dirty="0"/>
          </a:p>
        </p:txBody>
      </p:sp>
      <p:sp>
        <p:nvSpPr>
          <p:cNvPr id="14" name="Text Placeholder 3">
            <a:extLst>
              <a:ext uri="{FF2B5EF4-FFF2-40B4-BE49-F238E27FC236}">
                <a16:creationId xmlns:a16="http://schemas.microsoft.com/office/drawing/2014/main" id="{C3FFAABF-BDB0-4897-818F-57DC24B6D9CC}"/>
              </a:ext>
            </a:extLst>
          </p:cNvPr>
          <p:cNvSpPr>
            <a:spLocks noGrp="1"/>
          </p:cNvSpPr>
          <p:nvPr>
            <p:ph type="body" sz="half" idx="2"/>
          </p:nvPr>
        </p:nvSpPr>
        <p:spPr>
          <a:xfrm>
            <a:off x="457201" y="2130552"/>
            <a:ext cx="2139696" cy="4243615"/>
          </a:xfrm>
        </p:spPr>
        <p:txBody>
          <a:bodyPr>
            <a:normAutofit/>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Vieillissement</a:t>
            </a:r>
            <a:r>
              <a:rPr lang="en-US" sz="1800" dirty="0">
                <a:solidFill>
                  <a:schemeClr val="accent1"/>
                </a:solidFill>
              </a:rPr>
              <a:t> </a:t>
            </a:r>
            <a:r>
              <a:rPr lang="en-US" sz="1800" dirty="0" err="1">
                <a:solidFill>
                  <a:schemeClr val="accent1"/>
                </a:solidFill>
              </a:rPr>
              <a:t>démographique</a:t>
            </a:r>
            <a:r>
              <a:rPr lang="en-US" sz="1800" dirty="0">
                <a:solidFill>
                  <a:schemeClr val="accent1"/>
                </a:solidFill>
              </a:rPr>
              <a:t> et conditions de travail</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6</a:t>
            </a:fld>
            <a:endParaRPr lang="en-US"/>
          </a:p>
        </p:txBody>
      </p:sp>
      <p:sp>
        <p:nvSpPr>
          <p:cNvPr id="18" name="Espace réservé du pied de page 6">
            <a:extLst>
              <a:ext uri="{FF2B5EF4-FFF2-40B4-BE49-F238E27FC236}">
                <a16:creationId xmlns:a16="http://schemas.microsoft.com/office/drawing/2014/main" id="{F7780347-9878-AD47-A789-406AF130F05A}"/>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Tree>
    <p:extLst>
      <p:ext uri="{BB962C8B-B14F-4D97-AF65-F5344CB8AC3E}">
        <p14:creationId xmlns:p14="http://schemas.microsoft.com/office/powerpoint/2010/main" val="1570389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185C90E-873A-4BFB-8B9C-763B433428F5}"/>
              </a:ext>
            </a:extLst>
          </p:cNvPr>
          <p:cNvSpPr>
            <a:spLocks noGrp="1"/>
          </p:cNvSpPr>
          <p:nvPr>
            <p:ph type="title"/>
          </p:nvPr>
        </p:nvSpPr>
        <p:spPr>
          <a:xfrm>
            <a:off x="457200" y="792080"/>
            <a:ext cx="2139696" cy="1261872"/>
          </a:xfrm>
        </p:spPr>
        <p:txBody>
          <a:bodyPr/>
          <a:lstStyle/>
          <a:p>
            <a:endParaRPr lang="en-US"/>
          </a:p>
        </p:txBody>
      </p:sp>
      <p:sp>
        <p:nvSpPr>
          <p:cNvPr id="3" name="Espace réservé du contenu 2"/>
          <p:cNvSpPr>
            <a:spLocks noGrp="1"/>
          </p:cNvSpPr>
          <p:nvPr>
            <p:ph idx="1"/>
          </p:nvPr>
        </p:nvSpPr>
        <p:spPr>
          <a:xfrm>
            <a:off x="2971800" y="792080"/>
            <a:ext cx="5715000" cy="5577840"/>
          </a:xfrm>
        </p:spPr>
        <p:txBody>
          <a:bodyPr>
            <a:normAutofit/>
          </a:bodyPr>
          <a:lstStyle/>
          <a:p>
            <a:pPr>
              <a:lnSpc>
                <a:spcPct val="90000"/>
              </a:lnSpc>
            </a:pPr>
            <a:endParaRPr lang="fr-FR" sz="2000" dirty="0"/>
          </a:p>
          <a:p>
            <a:pPr>
              <a:lnSpc>
                <a:spcPct val="90000"/>
              </a:lnSpc>
            </a:pPr>
            <a:r>
              <a:rPr lang="fr-FR" sz="2000" dirty="0">
                <a:solidFill>
                  <a:schemeClr val="accent1"/>
                </a:solidFill>
              </a:rPr>
              <a:t>Recentrage sur la qualité du travail + la perspective du parcours de vie</a:t>
            </a:r>
          </a:p>
          <a:p>
            <a:pPr>
              <a:lnSpc>
                <a:spcPct val="90000"/>
              </a:lnSpc>
            </a:pPr>
            <a:endParaRPr lang="fr-FR" sz="2000" dirty="0">
              <a:solidFill>
                <a:schemeClr val="accent1"/>
              </a:solidFill>
            </a:endParaRPr>
          </a:p>
          <a:p>
            <a:pPr lvl="1">
              <a:lnSpc>
                <a:spcPct val="90000"/>
              </a:lnSpc>
            </a:pPr>
            <a:r>
              <a:rPr lang="fr-FR" sz="1600" dirty="0"/>
              <a:t>L’approche du travail soutenable suppose une prise en compte des effets des conditions de travail – sur la durée et cumulatifs – et de leur articulation avec la vie privée sur le long terme</a:t>
            </a:r>
          </a:p>
          <a:p>
            <a:pPr lvl="1">
              <a:lnSpc>
                <a:spcPct val="90000"/>
              </a:lnSpc>
            </a:pPr>
            <a:endParaRPr lang="fr-FR" sz="1600" dirty="0"/>
          </a:p>
          <a:p>
            <a:pPr lvl="1">
              <a:lnSpc>
                <a:spcPct val="90000"/>
              </a:lnSpc>
            </a:pPr>
            <a:r>
              <a:rPr lang="fr-FR" sz="1600" dirty="0"/>
              <a:t>Une approche qui associe 1) l’analyse du travail et 2) la prise en compte de l’individu dans son ensemble (ses caractéristiques, son parcours, ses contraintes)</a:t>
            </a:r>
          </a:p>
          <a:p>
            <a:pPr>
              <a:lnSpc>
                <a:spcPct val="90000"/>
              </a:lnSpc>
            </a:pPr>
            <a:endParaRPr lang="fr-FR" sz="2200" dirty="0"/>
          </a:p>
        </p:txBody>
      </p:sp>
      <p:sp>
        <p:nvSpPr>
          <p:cNvPr id="12" name="Text Placeholder 3">
            <a:extLst>
              <a:ext uri="{FF2B5EF4-FFF2-40B4-BE49-F238E27FC236}">
                <a16:creationId xmlns:a16="http://schemas.microsoft.com/office/drawing/2014/main" id="{9BC69219-5426-4717-8869-3EAC1AA87D38}"/>
              </a:ext>
            </a:extLst>
          </p:cNvPr>
          <p:cNvSpPr>
            <a:spLocks noGrp="1"/>
          </p:cNvSpPr>
          <p:nvPr>
            <p:ph type="body" sz="half" idx="2"/>
          </p:nvPr>
        </p:nvSpPr>
        <p:spPr>
          <a:xfrm>
            <a:off x="457201" y="2130552"/>
            <a:ext cx="2139696" cy="4243615"/>
          </a:xfrm>
        </p:spPr>
        <p:txBody>
          <a:bodyPr>
            <a:normAutofit/>
          </a:bodyPr>
          <a:lstStyle/>
          <a:p>
            <a:endParaRPr lang="en-US" sz="1800" dirty="0"/>
          </a:p>
          <a:p>
            <a:endParaRPr lang="en-US" sz="1800" dirty="0"/>
          </a:p>
          <a:p>
            <a:r>
              <a:rPr lang="en-US" sz="1800" dirty="0" err="1">
                <a:solidFill>
                  <a:schemeClr val="accent1"/>
                </a:solidFill>
              </a:rPr>
              <a:t>Parcours</a:t>
            </a:r>
            <a:r>
              <a:rPr lang="en-US" sz="1800" dirty="0">
                <a:solidFill>
                  <a:schemeClr val="accent1"/>
                </a:solidFill>
              </a:rPr>
              <a:t> de vie</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2DD36325-9D0A-B44E-8308-0F1ED1091F9E}" type="slidenum">
              <a:rPr lang="fr-FR" smtClean="0"/>
              <a:pPr>
                <a:spcAft>
                  <a:spcPts val="600"/>
                </a:spcAft>
              </a:pPr>
              <a:t>7</a:t>
            </a:fld>
            <a:endParaRPr lang="fr-FR"/>
          </a:p>
        </p:txBody>
      </p:sp>
      <p:sp>
        <p:nvSpPr>
          <p:cNvPr id="8" name="Espace réservé du pied de page 6">
            <a:extLst>
              <a:ext uri="{FF2B5EF4-FFF2-40B4-BE49-F238E27FC236}">
                <a16:creationId xmlns:a16="http://schemas.microsoft.com/office/drawing/2014/main" id="{3575BE0D-B959-CF47-B239-916B779CC726}"/>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Tree>
    <p:extLst>
      <p:ext uri="{BB962C8B-B14F-4D97-AF65-F5344CB8AC3E}">
        <p14:creationId xmlns:p14="http://schemas.microsoft.com/office/powerpoint/2010/main" val="103244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DE5CEE45-D99B-4213-AC59-682C7D69E300}"/>
              </a:ext>
            </a:extLst>
          </p:cNvPr>
          <p:cNvSpPr>
            <a:spLocks noGrp="1"/>
          </p:cNvSpPr>
          <p:nvPr>
            <p:ph type="body" sz="half" idx="2"/>
          </p:nvPr>
        </p:nvSpPr>
        <p:spPr>
          <a:xfrm>
            <a:off x="457201" y="2130552"/>
            <a:ext cx="2139696" cy="4243615"/>
          </a:xfrm>
        </p:spPr>
        <p:txBody>
          <a:bodyPr/>
          <a:lstStyle/>
          <a:p>
            <a:endParaRPr lang="en-US" sz="1800" dirty="0">
              <a:solidFill>
                <a:schemeClr val="accent1"/>
              </a:solidFill>
            </a:endParaRPr>
          </a:p>
          <a:p>
            <a:endParaRPr lang="en-US" sz="1800" dirty="0">
              <a:solidFill>
                <a:schemeClr val="accent1"/>
              </a:solidFill>
            </a:endParaRPr>
          </a:p>
          <a:p>
            <a:r>
              <a:rPr lang="en-US" sz="1800" dirty="0" err="1">
                <a:solidFill>
                  <a:schemeClr val="accent1"/>
                </a:solidFill>
              </a:rPr>
              <a:t>Parcours</a:t>
            </a:r>
            <a:r>
              <a:rPr lang="en-US" sz="1800" dirty="0">
                <a:solidFill>
                  <a:schemeClr val="accent1"/>
                </a:solidFill>
              </a:rPr>
              <a:t> / </a:t>
            </a:r>
            <a:r>
              <a:rPr lang="en-US" sz="1800" dirty="0" err="1">
                <a:solidFill>
                  <a:schemeClr val="accent1"/>
                </a:solidFill>
              </a:rPr>
              <a:t>trajectoires</a:t>
            </a:r>
            <a:endParaRPr lang="en-US" sz="1800" dirty="0">
              <a:solidFill>
                <a:schemeClr val="accent1"/>
              </a:solidFill>
            </a:endParaRPr>
          </a:p>
          <a:p>
            <a:endParaRPr lang="en-US" dirty="0"/>
          </a:p>
          <a:p>
            <a:endParaRPr lang="en-US" dirty="0"/>
          </a:p>
        </p:txBody>
      </p:sp>
      <p:sp>
        <p:nvSpPr>
          <p:cNvPr id="7" name="Espace réservé du pied de page 6"/>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F38DF745-7D3F-47F4-83A3-874385CFAA69}" type="slidenum">
              <a:rPr lang="en-US" smtClean="0"/>
              <a:pPr>
                <a:spcAft>
                  <a:spcPts val="600"/>
                </a:spcAft>
              </a:pPr>
              <a:t>8</a:t>
            </a:fld>
            <a:endParaRPr lang="en-US"/>
          </a:p>
        </p:txBody>
      </p:sp>
      <p:sp>
        <p:nvSpPr>
          <p:cNvPr id="8" name="Espace réservé du contenu 2">
            <a:extLst>
              <a:ext uri="{FF2B5EF4-FFF2-40B4-BE49-F238E27FC236}">
                <a16:creationId xmlns:a16="http://schemas.microsoft.com/office/drawing/2014/main" id="{177CB6CC-A87E-314E-8668-1BF10803C73D}"/>
              </a:ext>
            </a:extLst>
          </p:cNvPr>
          <p:cNvSpPr>
            <a:spLocks noGrp="1"/>
          </p:cNvSpPr>
          <p:nvPr>
            <p:ph idx="1"/>
          </p:nvPr>
        </p:nvSpPr>
        <p:spPr>
          <a:xfrm>
            <a:off x="2971800" y="792080"/>
            <a:ext cx="5715000" cy="5577840"/>
          </a:xfrm>
        </p:spPr>
        <p:txBody>
          <a:bodyPr>
            <a:normAutofit/>
          </a:bodyPr>
          <a:lstStyle/>
          <a:p>
            <a:pPr marL="0" lvl="1" indent="0">
              <a:lnSpc>
                <a:spcPct val="90000"/>
              </a:lnSpc>
              <a:buNone/>
            </a:pPr>
            <a:r>
              <a:rPr lang="fr-FR" sz="2000" dirty="0"/>
              <a:t>Le parcours de vie</a:t>
            </a:r>
          </a:p>
          <a:p>
            <a:pPr marL="617220" lvl="2" indent="-342900">
              <a:lnSpc>
                <a:spcPct val="90000"/>
              </a:lnSpc>
            </a:pPr>
            <a:r>
              <a:rPr lang="fr-FR" sz="1600" dirty="0"/>
              <a:t>Prendre en compte le </a:t>
            </a:r>
            <a:r>
              <a:rPr lang="fr-FR" sz="1600" b="1" dirty="0">
                <a:solidFill>
                  <a:schemeClr val="tx2"/>
                </a:solidFill>
              </a:rPr>
              <a:t>temps</a:t>
            </a:r>
            <a:r>
              <a:rPr lang="fr-FR" sz="1600" dirty="0"/>
              <a:t> et le </a:t>
            </a:r>
            <a:r>
              <a:rPr lang="fr-FR" sz="1600" b="1" dirty="0">
                <a:solidFill>
                  <a:schemeClr val="tx2"/>
                </a:solidFill>
              </a:rPr>
              <a:t>contexte</a:t>
            </a:r>
            <a:r>
              <a:rPr lang="fr-FR" sz="1600" dirty="0"/>
              <a:t> </a:t>
            </a:r>
          </a:p>
          <a:p>
            <a:pPr marL="617220" lvl="2" indent="-342900">
              <a:lnSpc>
                <a:spcPct val="90000"/>
              </a:lnSpc>
            </a:pPr>
            <a:r>
              <a:rPr lang="fr-FR" sz="1600" dirty="0"/>
              <a:t>Transitions / Choix et contraintes</a:t>
            </a:r>
          </a:p>
          <a:p>
            <a:pPr marL="617220" lvl="2" indent="-342900">
              <a:lnSpc>
                <a:spcPct val="90000"/>
              </a:lnSpc>
            </a:pPr>
            <a:r>
              <a:rPr lang="fr-FR" sz="1600" dirty="0"/>
              <a:t>Succession de rôles sociaux et de positions sociales</a:t>
            </a:r>
          </a:p>
          <a:p>
            <a:pPr marL="617220" lvl="2" indent="-342900">
              <a:lnSpc>
                <a:spcPct val="90000"/>
              </a:lnSpc>
            </a:pPr>
            <a:r>
              <a:rPr lang="fr-FR" sz="1600" dirty="0"/>
              <a:t>Effet cumulatifs</a:t>
            </a:r>
          </a:p>
          <a:p>
            <a:pPr marL="0" lvl="1" indent="0">
              <a:lnSpc>
                <a:spcPct val="90000"/>
              </a:lnSpc>
              <a:buNone/>
            </a:pPr>
            <a:endParaRPr lang="fr-FR" sz="1600" dirty="0"/>
          </a:p>
          <a:p>
            <a:pPr marL="0" lvl="1" indent="0">
              <a:lnSpc>
                <a:spcPct val="90000"/>
              </a:lnSpc>
              <a:buNone/>
            </a:pPr>
            <a:r>
              <a:rPr lang="fr-FR" sz="1600" dirty="0"/>
              <a:t>Le rapport au travail évolue au cours du parcours de vie, pour différentes raisons, pas seulement élever des enfants (problème de santé, obsolescence des compétences, perte d’emploi, prise en charge de proches dépendants, retour en formation…).</a:t>
            </a:r>
          </a:p>
          <a:p>
            <a:pPr marL="0" lvl="1" indent="0">
              <a:lnSpc>
                <a:spcPct val="90000"/>
              </a:lnSpc>
              <a:buNone/>
            </a:pPr>
            <a:endParaRPr lang="fr-FR" sz="1600" dirty="0"/>
          </a:p>
          <a:p>
            <a:pPr marL="0" lvl="1" indent="0">
              <a:lnSpc>
                <a:spcPct val="90000"/>
              </a:lnSpc>
              <a:buNone/>
            </a:pPr>
            <a:r>
              <a:rPr lang="fr-FR" sz="1600" dirty="0"/>
              <a:t> La définition du travail soutenable sur un parcours de vie signifie: « </a:t>
            </a:r>
            <a:r>
              <a:rPr lang="fr-FR" sz="1600" i="1" dirty="0"/>
              <a:t>que les conditions de travail et de vie soient telles qu'elles aident les personnes à s'engager dans le travail et à y rester tout au long d'une vie professionnelle prolongée. Ces conditions permettent une adéquation entre le travail et les caractéristiques ou les circonstances de l'individu tout au long de sa vie changeante, et doivent être développées par des politiques et des pratiques au travail et en dehors du travail</a:t>
            </a:r>
            <a:r>
              <a:rPr lang="fr-FR" sz="1600" dirty="0"/>
              <a:t> » (</a:t>
            </a:r>
            <a:r>
              <a:rPr lang="fr-FR" sz="1600" dirty="0" err="1"/>
              <a:t>Eurofound</a:t>
            </a:r>
            <a:r>
              <a:rPr lang="fr-FR" sz="1600" dirty="0"/>
              <a:t> concept </a:t>
            </a:r>
            <a:r>
              <a:rPr lang="fr-FR" sz="1600" dirty="0" err="1"/>
              <a:t>paper</a:t>
            </a:r>
            <a:r>
              <a:rPr lang="fr-FR" sz="1600" dirty="0"/>
              <a:t>, 2015)</a:t>
            </a:r>
          </a:p>
          <a:p>
            <a:pPr marL="0" lvl="1" indent="0">
              <a:lnSpc>
                <a:spcPct val="90000"/>
              </a:lnSpc>
              <a:buNone/>
            </a:pPr>
            <a:endParaRPr lang="fr-FR" sz="1600" dirty="0"/>
          </a:p>
          <a:p>
            <a:pPr marL="182880" lvl="1">
              <a:lnSpc>
                <a:spcPct val="90000"/>
              </a:lnSpc>
            </a:pPr>
            <a:endParaRPr lang="fr-FR" sz="2000" dirty="0"/>
          </a:p>
          <a:p>
            <a:pPr marL="182880" lvl="1">
              <a:lnSpc>
                <a:spcPct val="90000"/>
              </a:lnSpc>
            </a:pPr>
            <a:endParaRPr lang="fr-FR" sz="2000" dirty="0"/>
          </a:p>
        </p:txBody>
      </p:sp>
    </p:spTree>
    <p:extLst>
      <p:ext uri="{BB962C8B-B14F-4D97-AF65-F5344CB8AC3E}">
        <p14:creationId xmlns:p14="http://schemas.microsoft.com/office/powerpoint/2010/main" val="225007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4CF6F9E-A682-4243-84EA-A9341E592A3B}"/>
              </a:ext>
            </a:extLst>
          </p:cNvPr>
          <p:cNvSpPr>
            <a:spLocks noGrp="1"/>
          </p:cNvSpPr>
          <p:nvPr>
            <p:ph type="title"/>
          </p:nvPr>
        </p:nvSpPr>
        <p:spPr>
          <a:xfrm>
            <a:off x="457200" y="792080"/>
            <a:ext cx="2139696" cy="1261872"/>
          </a:xfrm>
        </p:spPr>
        <p:txBody>
          <a:bodyPr/>
          <a:lstStyle/>
          <a:p>
            <a:endParaRPr lang="en-US"/>
          </a:p>
        </p:txBody>
      </p:sp>
      <p:sp>
        <p:nvSpPr>
          <p:cNvPr id="3" name="Espace réservé du contenu 2"/>
          <p:cNvSpPr>
            <a:spLocks noGrp="1"/>
          </p:cNvSpPr>
          <p:nvPr>
            <p:ph idx="1"/>
          </p:nvPr>
        </p:nvSpPr>
        <p:spPr>
          <a:xfrm>
            <a:off x="2971800" y="792080"/>
            <a:ext cx="5715000" cy="5577840"/>
          </a:xfrm>
        </p:spPr>
        <p:txBody>
          <a:bodyPr>
            <a:normAutofit fontScale="25000" lnSpcReduction="20000"/>
          </a:bodyPr>
          <a:lstStyle/>
          <a:p>
            <a:pPr marL="82296" indent="0">
              <a:lnSpc>
                <a:spcPct val="110000"/>
              </a:lnSpc>
              <a:buNone/>
            </a:pPr>
            <a:r>
              <a:rPr lang="fr-FR" sz="8000" dirty="0" err="1"/>
              <a:t>Eurofound</a:t>
            </a:r>
            <a:r>
              <a:rPr lang="fr-FR" sz="8000" dirty="0"/>
              <a:t>, programme 2013-16</a:t>
            </a:r>
          </a:p>
          <a:p>
            <a:pPr marL="82296" indent="0">
              <a:lnSpc>
                <a:spcPct val="110000"/>
              </a:lnSpc>
              <a:buNone/>
            </a:pPr>
            <a:r>
              <a:rPr lang="fr-FR" sz="8000" dirty="0"/>
              <a:t>OSHA, campagne 2016-17</a:t>
            </a:r>
          </a:p>
          <a:p>
            <a:pPr marL="82296" indent="0">
              <a:lnSpc>
                <a:spcPct val="110000"/>
              </a:lnSpc>
              <a:buNone/>
            </a:pPr>
            <a:r>
              <a:rPr lang="fr-FR" sz="8000" dirty="0"/>
              <a:t>OIT</a:t>
            </a:r>
          </a:p>
          <a:p>
            <a:pPr marL="82296" indent="0">
              <a:lnSpc>
                <a:spcPct val="110000"/>
              </a:lnSpc>
              <a:buNone/>
            </a:pPr>
            <a:r>
              <a:rPr lang="fr-FR" sz="8000" dirty="0"/>
              <a:t>…</a:t>
            </a:r>
          </a:p>
          <a:p>
            <a:pPr marL="82296" indent="0">
              <a:lnSpc>
                <a:spcPct val="110000"/>
              </a:lnSpc>
              <a:buNone/>
            </a:pPr>
            <a:endParaRPr lang="fr-FR" sz="8000" dirty="0"/>
          </a:p>
          <a:p>
            <a:pPr marL="82296" indent="0">
              <a:lnSpc>
                <a:spcPct val="110000"/>
              </a:lnSpc>
              <a:buNone/>
            </a:pPr>
            <a:r>
              <a:rPr lang="fr-FR" sz="8000" dirty="0"/>
              <a:t>En Belgique</a:t>
            </a:r>
            <a:endParaRPr lang="fr-FR" sz="3700" dirty="0">
              <a:solidFill>
                <a:srgbClr val="964305"/>
              </a:solidFill>
            </a:endParaRPr>
          </a:p>
          <a:p>
            <a:pPr lvl="1">
              <a:lnSpc>
                <a:spcPct val="110000"/>
              </a:lnSpc>
            </a:pPr>
            <a:endParaRPr lang="fr-FR" sz="1800" dirty="0"/>
          </a:p>
          <a:p>
            <a:pPr lvl="1">
              <a:lnSpc>
                <a:spcPct val="110000"/>
              </a:lnSpc>
            </a:pPr>
            <a:r>
              <a:rPr lang="fr-FR" sz="6000" dirty="0"/>
              <a:t>Note de politique générale sur l’emploi (3/12/2015) &gt; Travail durable (</a:t>
            </a:r>
            <a:r>
              <a:rPr lang="fr-FR" sz="6000" dirty="0" err="1"/>
              <a:t>werkbaar</a:t>
            </a:r>
            <a:r>
              <a:rPr lang="fr-FR" sz="6000" dirty="0"/>
              <a:t> </a:t>
            </a:r>
            <a:r>
              <a:rPr lang="fr-FR" sz="6000" dirty="0" err="1"/>
              <a:t>werk</a:t>
            </a:r>
            <a:r>
              <a:rPr lang="fr-FR" sz="6000" dirty="0"/>
              <a:t>)</a:t>
            </a:r>
          </a:p>
          <a:p>
            <a:pPr marL="649224" lvl="2" indent="0">
              <a:lnSpc>
                <a:spcPct val="110000"/>
              </a:lnSpc>
              <a:buNone/>
            </a:pPr>
            <a:endParaRPr lang="fr-FR" sz="3300" i="1" dirty="0"/>
          </a:p>
          <a:p>
            <a:pPr marL="649224" lvl="2" indent="0">
              <a:lnSpc>
                <a:spcPct val="110000"/>
              </a:lnSpc>
              <a:buNone/>
            </a:pPr>
            <a:r>
              <a:rPr lang="fr-FR" sz="4800" i="1" dirty="0"/>
              <a:t>Le travail durable est un travail qui motive de </a:t>
            </a:r>
            <a:r>
              <a:rPr lang="fr-FR" sz="4800" i="1" dirty="0" err="1"/>
              <a:t>manière</a:t>
            </a:r>
            <a:r>
              <a:rPr lang="fr-FR" sz="4800" i="1" dirty="0"/>
              <a:t> </a:t>
            </a:r>
            <a:r>
              <a:rPr lang="fr-FR" sz="4800" i="1" dirty="0" err="1"/>
              <a:t>intrinsèque</a:t>
            </a:r>
            <a:r>
              <a:rPr lang="fr-FR" sz="4800" i="1" dirty="0"/>
              <a:t>, qui donne suffisamment d’</a:t>
            </a:r>
            <a:r>
              <a:rPr lang="fr-FR" sz="4800" i="1" dirty="0" err="1"/>
              <a:t>opportunités</a:t>
            </a:r>
            <a:r>
              <a:rPr lang="fr-FR" sz="4800" i="1" dirty="0"/>
              <a:t> pour apprendre, qui ne stresse pas et qui laisse suffisamment de liberté pour la famille, le sport et les hobbies.</a:t>
            </a:r>
          </a:p>
          <a:p>
            <a:pPr lvl="1">
              <a:lnSpc>
                <a:spcPct val="110000"/>
              </a:lnSpc>
            </a:pPr>
            <a:endParaRPr lang="fr-FR" sz="3500" dirty="0"/>
          </a:p>
          <a:p>
            <a:pPr lvl="1">
              <a:lnSpc>
                <a:spcPct val="110000"/>
              </a:lnSpc>
            </a:pPr>
            <a:r>
              <a:rPr lang="fr-FR" sz="6000" dirty="0"/>
              <a:t>Travail durable, faisable, soutenable?</a:t>
            </a:r>
          </a:p>
          <a:p>
            <a:pPr lvl="2">
              <a:lnSpc>
                <a:spcPct val="110000"/>
              </a:lnSpc>
            </a:pPr>
            <a:r>
              <a:rPr lang="fr-FR" sz="4800" dirty="0"/>
              <a:t>2004 &gt; création du « </a:t>
            </a:r>
            <a:r>
              <a:rPr lang="fr-FR" sz="4800" dirty="0" err="1"/>
              <a:t>werkbaarheidsmonitor</a:t>
            </a:r>
            <a:r>
              <a:rPr lang="fr-FR" sz="4800" dirty="0"/>
              <a:t> ». STV (</a:t>
            </a:r>
            <a:r>
              <a:rPr lang="fr-FR" sz="4800" dirty="0" err="1"/>
              <a:t>Stichting</a:t>
            </a:r>
            <a:r>
              <a:rPr lang="fr-FR" sz="4800" dirty="0"/>
              <a:t> technologie </a:t>
            </a:r>
            <a:r>
              <a:rPr lang="fr-FR" sz="4800" dirty="0" err="1"/>
              <a:t>vlanderen</a:t>
            </a:r>
            <a:r>
              <a:rPr lang="fr-FR" sz="4800" dirty="0"/>
              <a:t>, aujourd’hui SIA, </a:t>
            </a:r>
            <a:r>
              <a:rPr lang="fr-FR" sz="4800" dirty="0" err="1"/>
              <a:t>Stichting</a:t>
            </a:r>
            <a:r>
              <a:rPr lang="fr-FR" sz="4800" dirty="0"/>
              <a:t> </a:t>
            </a:r>
            <a:r>
              <a:rPr lang="fr-FR" sz="4800" dirty="0" err="1"/>
              <a:t>innovatie</a:t>
            </a:r>
            <a:r>
              <a:rPr lang="fr-FR" sz="4800" dirty="0"/>
              <a:t> en </a:t>
            </a:r>
            <a:r>
              <a:rPr lang="fr-FR" sz="4800" dirty="0" err="1"/>
              <a:t>arbeid</a:t>
            </a:r>
            <a:r>
              <a:rPr lang="fr-FR" sz="4800" dirty="0"/>
              <a:t>)  au sein du SERV</a:t>
            </a:r>
          </a:p>
          <a:p>
            <a:pPr lvl="2">
              <a:lnSpc>
                <a:spcPct val="110000"/>
              </a:lnSpc>
            </a:pPr>
            <a:r>
              <a:rPr lang="fr-FR" sz="4800" dirty="0"/>
              <a:t>Quatre indicateurs / trois piliers: stress / motivation + possibilités d’apprendre / équilibre vie privée et professionnelle</a:t>
            </a:r>
          </a:p>
          <a:p>
            <a:pPr lvl="1">
              <a:lnSpc>
                <a:spcPct val="110000"/>
              </a:lnSpc>
            </a:pPr>
            <a:endParaRPr lang="fr-FR" sz="3500" dirty="0"/>
          </a:p>
          <a:p>
            <a:pPr lvl="1">
              <a:lnSpc>
                <a:spcPct val="110000"/>
              </a:lnSpc>
            </a:pPr>
            <a:r>
              <a:rPr lang="fr-FR" sz="6000" dirty="0"/>
              <a:t>Les cinq chantiers prioritaires pour 2016</a:t>
            </a:r>
          </a:p>
          <a:p>
            <a:pPr lvl="2">
              <a:lnSpc>
                <a:spcPct val="110000"/>
              </a:lnSpc>
            </a:pPr>
            <a:r>
              <a:rPr lang="fr-FR" sz="4000" dirty="0"/>
              <a:t>Les plans pour l’emploi des travailleurs </a:t>
            </a:r>
            <a:r>
              <a:rPr lang="fr-FR" sz="4000" dirty="0" err="1"/>
              <a:t>âgés</a:t>
            </a:r>
            <a:r>
              <a:rPr lang="fr-FR" sz="4000" dirty="0"/>
              <a:t> (CCT 104), le </a:t>
            </a:r>
            <a:r>
              <a:rPr lang="fr-FR" sz="4000" dirty="0" err="1"/>
              <a:t>compte-carrière</a:t>
            </a:r>
            <a:r>
              <a:rPr lang="fr-FR" sz="4000" dirty="0"/>
              <a:t> et le compte </a:t>
            </a:r>
            <a:r>
              <a:rPr lang="fr-FR" sz="4000" dirty="0" err="1"/>
              <a:t>épargne-temps</a:t>
            </a:r>
            <a:r>
              <a:rPr lang="fr-FR" sz="4000" dirty="0"/>
              <a:t>, la modernisation du temps de travail, le stress et le burnout, la </a:t>
            </a:r>
            <a:r>
              <a:rPr lang="fr-FR" sz="4000" dirty="0" err="1"/>
              <a:t>réintégration</a:t>
            </a:r>
            <a:r>
              <a:rPr lang="fr-FR" sz="4000" dirty="0"/>
              <a:t> de travailleurs en incapacité de travail.</a:t>
            </a:r>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endParaRPr lang="fr-FR" sz="1800" dirty="0"/>
          </a:p>
          <a:p>
            <a:pPr marL="374904" lvl="1" indent="0">
              <a:lnSpc>
                <a:spcPct val="90000"/>
              </a:lnSpc>
              <a:buNone/>
            </a:pPr>
            <a:r>
              <a:rPr lang="fr-FR" sz="1800" dirty="0"/>
              <a:t>.</a:t>
            </a:r>
          </a:p>
        </p:txBody>
      </p:sp>
      <p:sp>
        <p:nvSpPr>
          <p:cNvPr id="11" name="Text Placeholder 3">
            <a:extLst>
              <a:ext uri="{FF2B5EF4-FFF2-40B4-BE49-F238E27FC236}">
                <a16:creationId xmlns:a16="http://schemas.microsoft.com/office/drawing/2014/main" id="{D7597135-97F9-497C-BF5F-B89449542A16}"/>
              </a:ext>
            </a:extLst>
          </p:cNvPr>
          <p:cNvSpPr>
            <a:spLocks noGrp="1"/>
          </p:cNvSpPr>
          <p:nvPr>
            <p:ph type="body" sz="half" idx="2"/>
          </p:nvPr>
        </p:nvSpPr>
        <p:spPr>
          <a:xfrm>
            <a:off x="457201" y="2130552"/>
            <a:ext cx="2139696" cy="4243615"/>
          </a:xfrm>
        </p:spPr>
        <p:txBody>
          <a:bodyPr/>
          <a:lstStyle/>
          <a:p>
            <a:endParaRPr lang="en-US" sz="1800" dirty="0"/>
          </a:p>
          <a:p>
            <a:endParaRPr lang="en-US" sz="1800" dirty="0"/>
          </a:p>
          <a:p>
            <a:r>
              <a:rPr lang="fr-FR" sz="1800" dirty="0">
                <a:solidFill>
                  <a:schemeClr val="accent1"/>
                </a:solidFill>
              </a:rPr>
              <a:t>Du champ scientifique au champ politique</a:t>
            </a:r>
          </a:p>
          <a:p>
            <a:endParaRPr lang="fr-FR" sz="1800" dirty="0">
              <a:solidFill>
                <a:schemeClr val="accent1"/>
              </a:solidFill>
            </a:endParaRPr>
          </a:p>
          <a:p>
            <a:endParaRPr lang="fr-FR" sz="1800" dirty="0">
              <a:solidFill>
                <a:schemeClr val="accent1"/>
              </a:solidFill>
            </a:endParaRPr>
          </a:p>
          <a:p>
            <a:endParaRPr lang="en-US" dirty="0"/>
          </a:p>
        </p:txBody>
      </p:sp>
      <p:sp>
        <p:nvSpPr>
          <p:cNvPr id="4" name="Espace réservé du numéro de diapositive 3"/>
          <p:cNvSpPr>
            <a:spLocks noGrp="1"/>
          </p:cNvSpPr>
          <p:nvPr>
            <p:ph type="sldNum" sz="quarter" idx="12"/>
          </p:nvPr>
        </p:nvSpPr>
        <p:spPr>
          <a:xfrm>
            <a:off x="7620000" y="18288"/>
            <a:ext cx="1066800" cy="329184"/>
          </a:xfrm>
        </p:spPr>
        <p:txBody>
          <a:bodyPr anchor="ctr">
            <a:normAutofit/>
          </a:bodyPr>
          <a:lstStyle/>
          <a:p>
            <a:pPr>
              <a:spcAft>
                <a:spcPts val="600"/>
              </a:spcAft>
            </a:pPr>
            <a:fld id="{2DD36325-9D0A-B44E-8308-0F1ED1091F9E}" type="slidenum">
              <a:rPr lang="fr-FR" smtClean="0"/>
              <a:pPr>
                <a:spcAft>
                  <a:spcPts val="600"/>
                </a:spcAft>
              </a:pPr>
              <a:t>9</a:t>
            </a:fld>
            <a:endParaRPr lang="fr-FR"/>
          </a:p>
        </p:txBody>
      </p:sp>
      <p:sp>
        <p:nvSpPr>
          <p:cNvPr id="7" name="Espace réservé du pied de page 6">
            <a:extLst>
              <a:ext uri="{FF2B5EF4-FFF2-40B4-BE49-F238E27FC236}">
                <a16:creationId xmlns:a16="http://schemas.microsoft.com/office/drawing/2014/main" id="{CC133F37-3132-EF49-88F9-539A741499E6}"/>
              </a:ext>
            </a:extLst>
          </p:cNvPr>
          <p:cNvSpPr>
            <a:spLocks noGrp="1"/>
          </p:cNvSpPr>
          <p:nvPr>
            <p:ph type="ftr" sz="quarter" idx="11"/>
          </p:nvPr>
        </p:nvSpPr>
        <p:spPr>
          <a:xfrm>
            <a:off x="457200" y="18288"/>
            <a:ext cx="7086600" cy="329184"/>
          </a:xfrm>
        </p:spPr>
        <p:txBody>
          <a:bodyPr anchor="ctr">
            <a:normAutofit/>
          </a:bodyPr>
          <a:lstStyle/>
          <a:p>
            <a:pPr algn="l">
              <a:lnSpc>
                <a:spcPct val="90000"/>
              </a:lnSpc>
              <a:spcAft>
                <a:spcPts val="600"/>
              </a:spcAft>
            </a:pPr>
            <a:r>
              <a:rPr lang="fr-BE" sz="800" i="1" dirty="0"/>
              <a:t>P. </a:t>
            </a:r>
            <a:r>
              <a:rPr lang="fr-BE" sz="800" i="1" dirty="0" err="1"/>
              <a:t>Vendramin</a:t>
            </a:r>
            <a:r>
              <a:rPr lang="fr-BE" sz="800" i="1" dirty="0"/>
              <a:t>, APEF-</a:t>
            </a:r>
            <a:r>
              <a:rPr lang="fr-BE" sz="800" i="1" dirty="0" err="1"/>
              <a:t>FeBi</a:t>
            </a:r>
            <a:r>
              <a:rPr lang="fr-BE" sz="800" i="1" dirty="0"/>
              <a:t> CERSO – Le bilan de compétences – Bruxelles, 17 mars 2022</a:t>
            </a:r>
          </a:p>
        </p:txBody>
      </p:sp>
    </p:spTree>
    <p:extLst>
      <p:ext uri="{BB962C8B-B14F-4D97-AF65-F5344CB8AC3E}">
        <p14:creationId xmlns:p14="http://schemas.microsoft.com/office/powerpoint/2010/main" val="1512586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3212</TotalTime>
  <Words>2016</Words>
  <Application>Microsoft Office PowerPoint</Application>
  <PresentationFormat>Affichage à l'écran (4:3)</PresentationFormat>
  <Paragraphs>293</Paragraphs>
  <Slides>17</Slides>
  <Notes>5</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21" baseType="lpstr">
      <vt:lpstr>Arial</vt:lpstr>
      <vt:lpstr>Calibri</vt:lpstr>
      <vt:lpstr>Clarté</vt:lpstr>
      <vt:lpstr>Document</vt:lpstr>
      <vt:lpstr>Les multiples facettes du travail soutenable  Enjeux pour le développement des compétences</vt:lpstr>
      <vt:lpstr>Plan</vt:lpstr>
      <vt:lpstr>De la qualité du travail au travail soutenable</vt:lpstr>
      <vt:lpstr>Présentation PowerPoint</vt:lpstr>
      <vt:lpstr>Le concept de travail soutenable</vt:lpstr>
      <vt:lpstr>Présentation PowerPoint</vt:lpstr>
      <vt:lpstr>Présentation PowerPoint</vt:lpstr>
      <vt:lpstr>Présentation PowerPoint</vt:lpstr>
      <vt:lpstr>Présentation PowerPoint</vt:lpstr>
      <vt:lpstr>Présentation PowerPoint</vt:lpstr>
      <vt:lpstr>Présentation PowerPoint</vt:lpstr>
      <vt:lpstr>Focus sur la formation </vt:lpstr>
      <vt:lpstr>Présentation PowerPoint</vt:lpstr>
      <vt:lpstr>Présentation PowerPoint</vt:lpstr>
      <vt:lpstr>Présentation PowerPoint</vt:lpstr>
      <vt:lpstr>Présentation PowerPoint</vt:lpstr>
      <vt:lpstr>Références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222</dc:title>
  <dc:creator>Patricia Vendramin</dc:creator>
  <cp:lastModifiedBy>Mina Harraz</cp:lastModifiedBy>
  <cp:revision>175</cp:revision>
  <cp:lastPrinted>2022-03-09T12:33:04Z</cp:lastPrinted>
  <dcterms:created xsi:type="dcterms:W3CDTF">2012-09-14T09:17:45Z</dcterms:created>
  <dcterms:modified xsi:type="dcterms:W3CDTF">2022-03-17T14:31:44Z</dcterms:modified>
</cp:coreProperties>
</file>